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6"/>
  </p:notesMasterIdLst>
  <p:sldIdLst>
    <p:sldId id="257" r:id="rId2"/>
    <p:sldId id="367" r:id="rId3"/>
    <p:sldId id="644" r:id="rId4"/>
    <p:sldId id="687" r:id="rId5"/>
    <p:sldId id="694" r:id="rId6"/>
    <p:sldId id="693" r:id="rId7"/>
    <p:sldId id="676" r:id="rId8"/>
    <p:sldId id="686" r:id="rId9"/>
    <p:sldId id="692" r:id="rId10"/>
    <p:sldId id="689" r:id="rId11"/>
    <p:sldId id="653" r:id="rId12"/>
    <p:sldId id="654" r:id="rId13"/>
    <p:sldId id="685" r:id="rId14"/>
    <p:sldId id="681" r:id="rId15"/>
    <p:sldId id="684" r:id="rId16"/>
    <p:sldId id="688" r:id="rId17"/>
    <p:sldId id="675" r:id="rId18"/>
    <p:sldId id="680" r:id="rId19"/>
    <p:sldId id="647" r:id="rId20"/>
    <p:sldId id="648" r:id="rId21"/>
    <p:sldId id="682" r:id="rId22"/>
    <p:sldId id="683" r:id="rId23"/>
    <p:sldId id="673" r:id="rId24"/>
    <p:sldId id="652" r:id="rId25"/>
    <p:sldId id="649" r:id="rId26"/>
    <p:sldId id="691" r:id="rId27"/>
    <p:sldId id="645" r:id="rId28"/>
    <p:sldId id="646" r:id="rId29"/>
    <p:sldId id="677" r:id="rId30"/>
    <p:sldId id="651" r:id="rId31"/>
    <p:sldId id="678" r:id="rId32"/>
    <p:sldId id="679" r:id="rId33"/>
    <p:sldId id="674" r:id="rId34"/>
    <p:sldId id="30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77B9C0-50B4-4E9E-BB75-B2132D199ACE}">
          <p14:sldIdLst>
            <p14:sldId id="257"/>
            <p14:sldId id="367"/>
            <p14:sldId id="644"/>
            <p14:sldId id="687"/>
            <p14:sldId id="694"/>
            <p14:sldId id="693"/>
            <p14:sldId id="676"/>
            <p14:sldId id="686"/>
            <p14:sldId id="692"/>
            <p14:sldId id="689"/>
            <p14:sldId id="653"/>
            <p14:sldId id="654"/>
            <p14:sldId id="685"/>
            <p14:sldId id="681"/>
            <p14:sldId id="684"/>
            <p14:sldId id="688"/>
            <p14:sldId id="675"/>
            <p14:sldId id="680"/>
            <p14:sldId id="647"/>
            <p14:sldId id="648"/>
            <p14:sldId id="682"/>
            <p14:sldId id="683"/>
            <p14:sldId id="673"/>
            <p14:sldId id="652"/>
            <p14:sldId id="649"/>
            <p14:sldId id="691"/>
            <p14:sldId id="645"/>
            <p14:sldId id="646"/>
            <p14:sldId id="677"/>
            <p14:sldId id="651"/>
            <p14:sldId id="678"/>
            <p14:sldId id="679"/>
            <p14:sldId id="674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68F8"/>
    <a:srgbClr val="FFFFFF"/>
    <a:srgbClr val="B1063A"/>
    <a:srgbClr val="F2F2F2"/>
    <a:srgbClr val="FCDFCA"/>
    <a:srgbClr val="DD640C"/>
    <a:srgbClr val="FDC0D2"/>
    <a:srgbClr val="FF6600"/>
    <a:srgbClr val="AFAB09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90440" autoAdjust="0"/>
  </p:normalViewPr>
  <p:slideViewPr>
    <p:cSldViewPr snapToGrid="0">
      <p:cViewPr>
        <p:scale>
          <a:sx n="60" d="100"/>
          <a:sy n="60" d="100"/>
        </p:scale>
        <p:origin x="501" y="87"/>
      </p:cViewPr>
      <p:guideLst/>
    </p:cSldViewPr>
  </p:slideViewPr>
  <p:outlineViewPr>
    <p:cViewPr>
      <p:scale>
        <a:sx n="33" d="100"/>
        <a:sy n="33" d="100"/>
      </p:scale>
      <p:origin x="0" y="-128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2612-5213-4B6B-99A8-BAC5DC9C4481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1DED1-4C91-4561-A99B-E6676363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Beginning already gives a good estimate of the Ro, but we also see where it does not work well, for the super popular, </a:t>
            </a:r>
          </a:p>
          <a:p>
            <a:r>
              <a:rPr lang="en-US" dirty="0"/>
              <a:t>Reproductive number is non-stationary, because as more people get infected it gets more difficult to find other infected ones.</a:t>
            </a:r>
          </a:p>
          <a:p>
            <a:r>
              <a:rPr lang="en-US" dirty="0"/>
              <a:t>So, it has a concave shape, fast growth, plateaus, then decays.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22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alpha = zero, then we have lifelong immunity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[Wikipedia 2020] </a:t>
            </a:r>
            <a:r>
              <a:rPr lang="en-US" dirty="0"/>
              <a:t>https://en.wikipedia.org/wiki/Compartmental_models_in_epidemiology#The_SIR_model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[Eisenberg 2020] </a:t>
            </a:r>
            <a:r>
              <a:rPr lang="en-US" dirty="0"/>
              <a:t>Eisenberg, Joseph. "R0: How scientists quantify the intensity of an outbreak like coronavirus and its pandemic potential." </a:t>
            </a:r>
            <a:r>
              <a:rPr lang="en-US" i="1" dirty="0"/>
              <a:t>The Conversation, Michigan University School of Public Health</a:t>
            </a:r>
            <a:r>
              <a:rPr lang="en-US" dirty="0"/>
              <a:t> 27 (2020). https://sph.umich.edu/pursuit/2020posts/how-scientists-quantify-outbreaks.html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</a:t>
            </a:r>
            <a:r>
              <a:rPr lang="en-US" b="1" dirty="0" err="1"/>
              <a:t>Bertozzi</a:t>
            </a:r>
            <a:r>
              <a:rPr lang="en-US" b="1" dirty="0"/>
              <a:t> 2020] </a:t>
            </a:r>
            <a:r>
              <a:rPr lang="en-US" dirty="0" err="1"/>
              <a:t>Bertozzi</a:t>
            </a:r>
            <a:r>
              <a:rPr lang="en-US" dirty="0"/>
              <a:t>, Andrea L., et al. "The challenges of modeling and forecasting the spread of COVID-19." </a:t>
            </a:r>
            <a:r>
              <a:rPr lang="en-US" i="1" dirty="0"/>
              <a:t>Proceedings of the National Academy of Sciences</a:t>
            </a:r>
            <a:r>
              <a:rPr lang="en-US" dirty="0"/>
              <a:t> 117.29 (2020): 16732-16738.</a:t>
            </a:r>
          </a:p>
          <a:p>
            <a:endParaRPr lang="en-US" dirty="0"/>
          </a:p>
          <a:p>
            <a:r>
              <a:rPr lang="en-US" b="1" dirty="0"/>
              <a:t>[Stevens 2020] </a:t>
            </a:r>
            <a:r>
              <a:rPr lang="en-US" dirty="0"/>
              <a:t>Why outbreaks like coronavirus spread exponentially and how to "flatten the curve"</a:t>
            </a:r>
          </a:p>
          <a:p>
            <a:r>
              <a:rPr lang="en-US" dirty="0"/>
              <a:t>https://twitter.com/Harry_Stevens/status/1238940084994523136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93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Times New Roman" panose="02020603050405020304" pitchFamily="18" charset="0"/>
              </a:rPr>
              <a:t>Jin</a:t>
            </a:r>
            <a:r>
              <a:rPr lang="en-US" dirty="0">
                <a:effectLst/>
                <a:latin typeface="Times New Roman" panose="02020603050405020304" pitchFamily="18" charset="0"/>
              </a:rPr>
              <a:t>, et al. 2013, Epidemiological Modeling of News and Rumors on Twitter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Vosoughi</a:t>
            </a:r>
            <a:r>
              <a:rPr lang="en-US" dirty="0"/>
              <a:t>, S., Roy, D., &amp; Aral, S. (2018). The spread of true and false news online. </a:t>
            </a:r>
            <a:r>
              <a:rPr lang="en-US" i="1" dirty="0"/>
              <a:t>Science</a:t>
            </a:r>
            <a:r>
              <a:rPr lang="en-US" dirty="0"/>
              <a:t>, </a:t>
            </a:r>
            <a:r>
              <a:rPr lang="en-US" i="1" dirty="0"/>
              <a:t>359</a:t>
            </a:r>
            <a:r>
              <a:rPr lang="en-US" dirty="0"/>
              <a:t>(6380), 1146-1151.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22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Pagani, G. A., &amp; Aiello, M. (2013). The power grid as a complex network: a survey. </a:t>
            </a:r>
            <a:r>
              <a:rPr lang="en-US" i="1" dirty="0" err="1"/>
              <a:t>Physica</a:t>
            </a:r>
            <a:r>
              <a:rPr lang="en-US" i="1" dirty="0"/>
              <a:t> A: Statistical Mechanics and its Applications</a:t>
            </a:r>
            <a:r>
              <a:rPr lang="en-US" dirty="0"/>
              <a:t>, </a:t>
            </a:r>
            <a:r>
              <a:rPr lang="en-US" i="1" dirty="0"/>
              <a:t>392</a:t>
            </a:r>
            <a:r>
              <a:rPr lang="en-US" dirty="0"/>
              <a:t>(11), 2688-2700.</a:t>
            </a:r>
          </a:p>
          <a:p>
            <a:endParaRPr lang="en-US" dirty="0"/>
          </a:p>
          <a:p>
            <a:r>
              <a:rPr lang="en-US" dirty="0"/>
              <a:t>Kinney-etal-2005_Modeling cascading failures in the North American power grid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Newman, M. (2018). </a:t>
            </a:r>
            <a:r>
              <a:rPr lang="en-US" i="1" dirty="0"/>
              <a:t>Networks</a:t>
            </a:r>
            <a:r>
              <a:rPr lang="en-US" dirty="0"/>
              <a:t>. Oxford university press.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15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Tau-1 infection cycle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Tau-2 removal cycle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Kx = Equivalent load frequency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Kw = </a:t>
            </a:r>
            <a:r>
              <a:rPr lang="en-US" dirty="0">
                <a:effectLst/>
                <a:latin typeface="Times New Roman" panose="02020603050405020304" pitchFamily="18" charset="0"/>
              </a:rPr>
              <a:t>Equivalent generator unit power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Px = Changes in power of all loads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Px = Changes in power of all generators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Omega = Changes of angular acceleration of equivalent generator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Rotor equation allow to compute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Kxq</a:t>
            </a:r>
            <a:r>
              <a:rPr lang="en-US" dirty="0">
                <a:effectLst/>
                <a:latin typeface="Times New Roman" panose="02020603050405020304" pitchFamily="18" charset="0"/>
              </a:rPr>
              <a:t> = Changes of power of load 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Delta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Kwc</a:t>
            </a:r>
            <a:r>
              <a:rPr lang="en-US" dirty="0">
                <a:effectLst/>
                <a:latin typeface="Times New Roman" panose="02020603050405020304" pitchFamily="18" charset="0"/>
              </a:rPr>
              <a:t> = Changes of power of generator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  <a:latin typeface="Times New Roman" panose="02020603050405020304" pitchFamily="18" charset="0"/>
              </a:rPr>
              <a:t>Tj</a:t>
            </a:r>
            <a:r>
              <a:rPr lang="en-US" dirty="0">
                <a:effectLst/>
                <a:latin typeface="Times New Roman" panose="02020603050405020304" pitchFamily="18" charset="0"/>
              </a:rPr>
              <a:t> =Equivalent Inertia time constant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KE = system unit power regulation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Interactive Cascading Failure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Power flow redistribution employs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primary frequency regulation ‎[46, 47] and rotor equation ‎[48]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Two types of flow: communication and power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u="sng" dirty="0"/>
              <a:t>Two Time windows</a:t>
            </a:r>
            <a:r>
              <a:rPr lang="en-US" b="0" dirty="0"/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- </a:t>
            </a:r>
            <a:r>
              <a:rPr lang="en-US" dirty="0"/>
              <a:t>virus infection cycle (SIR)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tripping time of overloaded branches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[Wang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01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Wang et al. (2019), Cascading Failures Analysis Considering Extreme Virus Propagation of Cyber-Physical Systems in Smart Grids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4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source</a:t>
            </a:r>
            <a:r>
              <a:rPr lang="en-US" dirty="0"/>
              <a:t>: Steve Brunton, </a:t>
            </a:r>
            <a:r>
              <a:rPr lang="en-US" b="1" dirty="0"/>
              <a:t>Control Theory and COVID-19: Models</a:t>
            </a:r>
          </a:p>
          <a:p>
            <a:r>
              <a:rPr lang="en-US" dirty="0"/>
              <a:t>https://www.youtube.com/watch?v=jmfsSmHAQ2o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50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 Kempe, Jon Kleinberg, and </a:t>
            </a:r>
            <a:r>
              <a:rPr lang="en-US" dirty="0" err="1"/>
              <a:t>Éva</a:t>
            </a:r>
            <a:r>
              <a:rPr lang="en-US" dirty="0"/>
              <a:t> </a:t>
            </a:r>
            <a:r>
              <a:rPr lang="en-US" dirty="0" err="1"/>
              <a:t>Tardos</a:t>
            </a:r>
            <a:r>
              <a:rPr lang="en-US" dirty="0"/>
              <a:t>. 2003. Maximizing the spread of influence through a social network. In </a:t>
            </a:r>
            <a:r>
              <a:rPr lang="en-US" i="1" dirty="0"/>
              <a:t>Proceedings of the ninth ACM SIGKDD international conference on Knowledge discovery and data mining</a:t>
            </a:r>
            <a:r>
              <a:rPr lang="en-US" dirty="0"/>
              <a:t> (</a:t>
            </a:r>
            <a:r>
              <a:rPr lang="en-US" i="1" dirty="0"/>
              <a:t>KDD '03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5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Dimensionality reduction (Control Theory, Dimensionality Reduction, Latent-Variable Models)</a:t>
            </a:r>
          </a:p>
          <a:p>
            <a:r>
              <a:rPr lang="en-US" dirty="0"/>
              <a:t>Discrete Optimization, Randomization, Exploration/Exploitation, Immutable Architectures, Microservices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48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[</a:t>
            </a:r>
            <a:r>
              <a:rPr lang="en-US" dirty="0" err="1">
                <a:effectLst/>
                <a:latin typeface="Arial" panose="020B0604020202020204" pitchFamily="34" charset="0"/>
              </a:rPr>
              <a:t>Kempel</a:t>
            </a:r>
            <a:r>
              <a:rPr lang="en-US" dirty="0">
                <a:effectLst/>
                <a:latin typeface="Arial" panose="020B0604020202020204" pitchFamily="34" charset="0"/>
              </a:rPr>
              <a:t>, Kleinberg &amp; </a:t>
            </a:r>
            <a:r>
              <a:rPr lang="en-US" dirty="0" err="1">
                <a:effectLst/>
                <a:latin typeface="Arial" panose="020B0604020202020204" pitchFamily="34" charset="0"/>
              </a:rPr>
              <a:t>Tardos</a:t>
            </a:r>
            <a:r>
              <a:rPr lang="en-US" dirty="0">
                <a:effectLst/>
                <a:latin typeface="Arial" panose="020B0604020202020204" pitchFamily="34" charset="0"/>
              </a:rPr>
              <a:t> 2003] In an arbitrary </a:t>
            </a:r>
            <a:r>
              <a:rPr lang="en-US" dirty="0" err="1">
                <a:effectLst/>
                <a:latin typeface="Arial" panose="020B0604020202020204" pitchFamily="34" charset="0"/>
              </a:rPr>
              <a:t>network,the</a:t>
            </a:r>
            <a:r>
              <a:rPr lang="en-US" dirty="0">
                <a:effectLst/>
                <a:latin typeface="Arial" panose="020B0604020202020204" pitchFamily="34" charset="0"/>
              </a:rPr>
              <a:t> outcome of such a cascade can depend sensitively on the order in which nodes make their decisions, </a:t>
            </a:r>
            <a:r>
              <a:rPr lang="en-US" dirty="0" err="1">
                <a:effectLst/>
                <a:latin typeface="Arial" panose="020B0604020202020204" pitchFamily="34" charset="0"/>
              </a:rPr>
              <a:t>butto</a:t>
            </a:r>
            <a:r>
              <a:rPr lang="en-US" dirty="0">
                <a:effectLst/>
                <a:latin typeface="Arial" panose="020B0604020202020204" pitchFamily="34" charset="0"/>
              </a:rPr>
              <a:t> do date there has been very little investigation of how this dependence works, or how to choose an </a:t>
            </a:r>
            <a:r>
              <a:rPr lang="en-US" dirty="0" err="1">
                <a:effectLst/>
                <a:latin typeface="Arial" panose="020B0604020202020204" pitchFamily="34" charset="0"/>
              </a:rPr>
              <a:t>orderto</a:t>
            </a:r>
            <a:r>
              <a:rPr lang="en-US" dirty="0">
                <a:effectLst/>
                <a:latin typeface="Arial" panose="020B0604020202020204" pitchFamily="34" charset="0"/>
              </a:rPr>
              <a:t> optimize various parameters of the cascade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</a:t>
            </a:r>
            <a:r>
              <a:rPr lang="en-US" dirty="0" err="1"/>
              <a:t>Çelen</a:t>
            </a:r>
            <a:r>
              <a:rPr lang="en-US" dirty="0"/>
              <a:t> &amp; </a:t>
            </a:r>
            <a:r>
              <a:rPr lang="en-US" dirty="0" err="1"/>
              <a:t>Kariv</a:t>
            </a:r>
            <a:r>
              <a:rPr lang="en-US" dirty="0"/>
              <a:t> 2004] </a:t>
            </a:r>
            <a:r>
              <a:rPr lang="en-US" dirty="0" err="1"/>
              <a:t>Çelen</a:t>
            </a:r>
            <a:r>
              <a:rPr lang="en-US" dirty="0"/>
              <a:t>, B., &amp; </a:t>
            </a:r>
            <a:r>
              <a:rPr lang="en-US" dirty="0" err="1"/>
              <a:t>Kariv</a:t>
            </a:r>
            <a:r>
              <a:rPr lang="en-US" dirty="0"/>
              <a:t>, S. (2004). Distinguishing informational cascades from herd behavior in the laboratory. </a:t>
            </a:r>
            <a:r>
              <a:rPr lang="en-US" i="1" dirty="0"/>
              <a:t>American Economic Review</a:t>
            </a:r>
            <a:r>
              <a:rPr lang="en-US" dirty="0"/>
              <a:t>, </a:t>
            </a:r>
            <a:r>
              <a:rPr lang="en-US" i="1" dirty="0"/>
              <a:t>94</a:t>
            </a:r>
            <a:r>
              <a:rPr lang="en-US" dirty="0"/>
              <a:t>(3), 484-498.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Dobson, Ian, et al. "Complex systems analysis of series of blackouts: Cascading failure, critical points, and self-organization." </a:t>
            </a:r>
            <a:r>
              <a:rPr lang="en-US" i="1" dirty="0"/>
              <a:t>Chaos: An Interdisciplinary Journal of Nonlinear Science</a:t>
            </a:r>
            <a:r>
              <a:rPr lang="en-US" dirty="0"/>
              <a:t> 17.2 (2007): 026103.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/>
              <a:t>Kinney, R., </a:t>
            </a:r>
            <a:r>
              <a:rPr lang="en-US" dirty="0" err="1"/>
              <a:t>Crucitti</a:t>
            </a:r>
            <a:r>
              <a:rPr lang="en-US" dirty="0"/>
              <a:t>, P., Albert, R., &amp; </a:t>
            </a:r>
            <a:r>
              <a:rPr lang="en-US" dirty="0" err="1"/>
              <a:t>Latora</a:t>
            </a:r>
            <a:r>
              <a:rPr lang="en-US" dirty="0"/>
              <a:t>, V. (2005). Modeling cascading failures in the North American power grid. </a:t>
            </a:r>
            <a:r>
              <a:rPr lang="en-US" i="1" dirty="0"/>
              <a:t>The European Physical Journal B-Condensed Matter and Complex Systems</a:t>
            </a:r>
            <a:r>
              <a:rPr lang="en-US" dirty="0"/>
              <a:t>, </a:t>
            </a:r>
            <a:r>
              <a:rPr lang="en-US" i="1" dirty="0"/>
              <a:t>46</a:t>
            </a:r>
            <a:r>
              <a:rPr lang="en-US" dirty="0"/>
              <a:t>(1), 101-107.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27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Cheng, J., Adamic, L., Dow, P. A., Kleinberg, J. M., &amp; Leskovec, J. (2014, April). Can cascades be predicted?. In </a:t>
            </a:r>
            <a:r>
              <a:rPr lang="en-US" i="1" dirty="0"/>
              <a:t>Proceedings of the 23rd international conference on World wide web</a:t>
            </a:r>
            <a:r>
              <a:rPr lang="en-US" dirty="0"/>
              <a:t> (pp. 925-936).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Goel, S., Anderson, A., </a:t>
            </a:r>
            <a:r>
              <a:rPr lang="en-US" dirty="0" err="1"/>
              <a:t>Hofman</a:t>
            </a:r>
            <a:r>
              <a:rPr lang="en-US" dirty="0"/>
              <a:t>, J., &amp; Watts, D. J. (2016). The structural virality of online diffusion. </a:t>
            </a:r>
            <a:r>
              <a:rPr lang="en-US" i="1" dirty="0"/>
              <a:t>Management Science</a:t>
            </a:r>
            <a:r>
              <a:rPr lang="en-US" dirty="0"/>
              <a:t>, </a:t>
            </a:r>
            <a:r>
              <a:rPr lang="en-US" i="1" dirty="0"/>
              <a:t>62</a:t>
            </a:r>
            <a:r>
              <a:rPr lang="en-US" dirty="0"/>
              <a:t>(1), 180-196.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algn="l"/>
            <a:r>
              <a:rPr lang="en-US" sz="1800" b="0" i="0" u="none" strike="noStrike" baseline="0" dirty="0">
                <a:latin typeface="y7por"/>
              </a:rPr>
              <a:t>Wiener H (1947) Structural determination of paraffin boiling points.</a:t>
            </a:r>
          </a:p>
          <a:p>
            <a:pPr algn="l"/>
            <a:r>
              <a:rPr lang="en-US" sz="1800" b="0" i="0" u="none" strike="noStrike" baseline="0" dirty="0">
                <a:latin typeface="y7poi"/>
              </a:rPr>
              <a:t>J. Amer. Chemical Soc. </a:t>
            </a:r>
            <a:r>
              <a:rPr lang="en-US" sz="1800" b="0" i="0" u="none" strike="noStrike" baseline="0" dirty="0">
                <a:latin typeface="y7por"/>
              </a:rPr>
              <a:t>69(1):17–20.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61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Cascading process is Non-reversible process. Nodes made a decision because they believed that individually they would get benefit to join the cascade.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95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degree centrality (DC) [18] is the simplest index to measure nodes’ influence. The larger degree a node has, 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92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] </a:t>
            </a:r>
            <a:r>
              <a:rPr lang="en-US" dirty="0"/>
              <a:t>Eisenberg, Joseph. "R0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05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] </a:t>
            </a:r>
            <a:r>
              <a:rPr lang="en-US" dirty="0"/>
              <a:t>Eisenberg, Joseph. "R0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60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1718899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454A11C-5A77-4A08-B879-6DBBFDBBDAFE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997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73922D-9081-40A6-8FBE-63670167AD98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44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C26F5A0-C9D2-4F77-B347-D66BED85257B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05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6F2430-900B-4222-905F-EED32BFA1589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11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D130E0-640E-4C5D-8D16-DE7F41FBD753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67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803513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627B7EA4-B0EA-4318-A076-3B69835E495A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FE29-361C-4DC2-A7C6-B5E089DF3A91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569285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224717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450899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118335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6546191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862788D6-C652-4921-A5E0-02F81E20745E}" type="datetime1">
              <a:rPr lang="en-US" smtClean="0"/>
              <a:t>3/9/2021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2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489C13DB-7338-4DF2-835C-1A17F38879EE}" type="datetime1">
              <a:rPr lang="en-US" smtClean="0"/>
              <a:t>3/9/2021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90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82EF5F-566B-49EC-B494-C7B2A0F6EE3D}" type="datetime1">
              <a:rPr lang="en-US" smtClean="0"/>
              <a:t>3/9/2021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0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4F02E37B-40D6-4AF0-9DE8-D954394DFF71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9299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tian.adriano@hpi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mailto:holger.giese@hpi.uni-potsdam.de)" TargetMode="External"/><Relationship Id="rId4" Type="http://schemas.openxmlformats.org/officeDocument/2006/relationships/hyperlink" Target="mailto:sona.Ghahremani@hpi.d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image" Target="../media/image19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gif"/><Relationship Id="rId11" Type="http://schemas.openxmlformats.org/officeDocument/2006/relationships/image" Target="../media/image23.png"/><Relationship Id="rId5" Type="http://schemas.openxmlformats.org/officeDocument/2006/relationships/image" Target="../media/image44.png"/><Relationship Id="rId10" Type="http://schemas.openxmlformats.org/officeDocument/2006/relationships/image" Target="../media/image22.jpg"/><Relationship Id="rId4" Type="http://schemas.openxmlformats.org/officeDocument/2006/relationships/image" Target="../media/image37.png"/><Relationship Id="rId9" Type="http://schemas.openxmlformats.org/officeDocument/2006/relationships/hyperlink" Target="https://twitter.com/Harry_Stevens/status/123894008499452313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130.png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0.png"/><Relationship Id="rId11" Type="http://schemas.openxmlformats.org/officeDocument/2006/relationships/image" Target="../media/image170.png"/><Relationship Id="rId5" Type="http://schemas.openxmlformats.org/officeDocument/2006/relationships/image" Target="../media/image110.png"/><Relationship Id="rId10" Type="http://schemas.openxmlformats.org/officeDocument/2006/relationships/image" Target="../media/image160.png"/><Relationship Id="rId4" Type="http://schemas.openxmlformats.org/officeDocument/2006/relationships/image" Target="../media/image100.png"/><Relationship Id="rId9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11" Type="http://schemas.openxmlformats.org/officeDocument/2006/relationships/image" Target="../media/image40.png"/><Relationship Id="rId5" Type="http://schemas.openxmlformats.org/officeDocument/2006/relationships/image" Target="../media/image33.pn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4794" y="1558552"/>
            <a:ext cx="10368116" cy="2983643"/>
          </a:xfrm>
        </p:spPr>
        <p:txBody>
          <a:bodyPr>
            <a:normAutofit/>
          </a:bodyPr>
          <a:lstStyle/>
          <a:p>
            <a:r>
              <a:rPr lang="en-US" sz="4400" b="1" dirty="0"/>
              <a:t>Propagation Graph Neural Networks</a:t>
            </a:r>
            <a:br>
              <a:rPr lang="en-US" sz="4400" b="1" dirty="0"/>
            </a:br>
            <a:r>
              <a:rPr lang="en-US" sz="3200" dirty="0"/>
              <a:t>lecture-14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ea typeface="ＭＳ Ｐゴシック" charset="-128"/>
              </a:rPr>
              <a:t>Co</a:t>
            </a:r>
            <a:r>
              <a:rPr lang="en-US" altLang="x-none" sz="2400" dirty="0">
                <a:ea typeface="ＭＳ Ｐゴシック" charset="-128"/>
              </a:rPr>
              <a:t>urse on Graph Neural Networks (Winter Term 20/21)</a:t>
            </a: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90235" y="5000369"/>
            <a:ext cx="6796316" cy="1857632"/>
          </a:xfrm>
        </p:spPr>
        <p:txBody>
          <a:bodyPr>
            <a:normAutofit/>
          </a:bodyPr>
          <a:lstStyle/>
          <a:p>
            <a:r>
              <a:rPr lang="en-US" altLang="x-none" sz="1500" b="1" dirty="0">
                <a:ea typeface="ＭＳ Ｐゴシック" charset="-128"/>
              </a:rPr>
              <a:t>Christian Medeiros Adriano </a:t>
            </a:r>
            <a:r>
              <a:rPr lang="en-US" altLang="x-none" sz="1500" dirty="0">
                <a:ea typeface="ＭＳ Ｐゴシック" charset="-128"/>
              </a:rPr>
              <a:t>(</a:t>
            </a:r>
            <a:r>
              <a:rPr lang="en-US" altLang="x-none" sz="1500" dirty="0">
                <a:ea typeface="ＭＳ Ｐゴシック" charset="-128"/>
                <a:hlinkClick r:id="rId3"/>
              </a:rPr>
              <a:t>christian.adriano@hpi.de</a:t>
            </a:r>
            <a:r>
              <a:rPr lang="en-US" altLang="x-none" sz="1500" dirty="0">
                <a:ea typeface="ＭＳ Ｐゴシック" charset="-128"/>
              </a:rPr>
              <a:t>) - </a:t>
            </a:r>
            <a:r>
              <a:rPr lang="en-US" altLang="x-none" sz="1500" b="1" dirty="0">
                <a:ea typeface="ＭＳ Ｐゴシック" charset="-128"/>
              </a:rPr>
              <a:t>“Chris”</a:t>
            </a:r>
          </a:p>
          <a:p>
            <a:r>
              <a:rPr lang="en-US" altLang="x-none" sz="1200" dirty="0">
                <a:ea typeface="ＭＳ Ｐゴシック" charset="-128"/>
              </a:rPr>
              <a:t>Sona Ghahremani (</a:t>
            </a:r>
            <a:r>
              <a:rPr lang="en-US" altLang="x-none" sz="1200" dirty="0">
                <a:ea typeface="ＭＳ Ｐゴシック" charset="-128"/>
                <a:hlinkClick r:id="rId4"/>
              </a:rPr>
              <a:t>sona.ghahremani@hpi.de</a:t>
            </a:r>
            <a:r>
              <a:rPr lang="en-US" altLang="x-none" sz="1200" dirty="0">
                <a:ea typeface="ＭＳ Ｐゴシック" charset="-128"/>
              </a:rPr>
              <a:t> )</a:t>
            </a:r>
          </a:p>
          <a:p>
            <a:r>
              <a:rPr lang="en-US" altLang="x-none" sz="1200" dirty="0">
                <a:ea typeface="ＭＳ Ｐゴシック" charset="-128"/>
              </a:rPr>
              <a:t>Prof. Dr. Holger Giese (</a:t>
            </a:r>
            <a:r>
              <a:rPr lang="en-US" altLang="x-none" sz="1200" dirty="0">
                <a:ea typeface="ＭＳ Ｐゴシック" charset="-128"/>
                <a:hlinkClick r:id="rId5"/>
              </a:rPr>
              <a:t>holger.giese@hpi.de)</a:t>
            </a:r>
            <a:r>
              <a:rPr lang="en-US" altLang="x-none" sz="1200" dirty="0">
                <a:ea typeface="ＭＳ Ｐゴシック" charset="-128"/>
              </a:rPr>
              <a:t> </a:t>
            </a:r>
          </a:p>
          <a:p>
            <a:endParaRPr lang="en-US" altLang="x-none" sz="1200" dirty="0">
              <a:ea typeface="ＭＳ Ｐゴシック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9D244-E2B7-45FB-8E9F-61D9A220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start (or prevent) a cascade?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8A321-62AC-494C-9481-237B94FEC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79745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Discover the </a:t>
            </a:r>
            <a:r>
              <a:rPr lang="en-US" dirty="0" err="1"/>
              <a:t>superspreader</a:t>
            </a:r>
            <a:r>
              <a:rPr lang="en-US" dirty="0"/>
              <a:t> nodes </a:t>
            </a:r>
          </a:p>
          <a:p>
            <a:r>
              <a:rPr lang="en-US" dirty="0"/>
              <a:t>Degree centrality: </a:t>
            </a:r>
          </a:p>
          <a:p>
            <a:r>
              <a:rPr lang="en-US" dirty="0"/>
              <a:t>k-core </a:t>
            </a:r>
            <a:r>
              <a:rPr lang="en-US" dirty="0" err="1"/>
              <a:t>mehod</a:t>
            </a:r>
            <a:r>
              <a:rPr lang="en-US" dirty="0"/>
              <a:t>: the </a:t>
            </a:r>
            <a:r>
              <a:rPr lang="en-US" dirty="0" err="1"/>
              <a:t>bigests</a:t>
            </a:r>
            <a:r>
              <a:rPr lang="en-US" dirty="0"/>
              <a:t> connected subgraph where each node has at least degree k</a:t>
            </a:r>
          </a:p>
          <a:p>
            <a:r>
              <a:rPr lang="en-US" dirty="0"/>
              <a:t>How do obtain it? Repeatedly remove all nodes with degree less than K.</a:t>
            </a:r>
          </a:p>
          <a:p>
            <a:r>
              <a:rPr lang="en-US" dirty="0"/>
              <a:t>The higher k-core, more central is the subgraph and corresponding nodes.</a:t>
            </a:r>
          </a:p>
          <a:p>
            <a:r>
              <a:rPr lang="en-US" dirty="0"/>
              <a:t>k-shell method:</a:t>
            </a:r>
          </a:p>
          <a:p>
            <a:r>
              <a:rPr lang="en-US" dirty="0"/>
              <a:t>Diversity (HIV study in South Africa)</a:t>
            </a:r>
          </a:p>
          <a:p>
            <a:r>
              <a:rPr lang="en-US" dirty="0"/>
              <a:t>2. Increase the incentives for event to spread (utility of products, trustworthiness of information, coupling between entities)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F0EFA-EAF2-4881-AC43-48B3D12B9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D5476-AEDF-43AC-BC33-D8017FBA85B3}"/>
              </a:ext>
            </a:extLst>
          </p:cNvPr>
          <p:cNvSpPr txBox="1"/>
          <p:nvPr/>
        </p:nvSpPr>
        <p:spPr bwMode="gray">
          <a:xfrm>
            <a:off x="0" y="6378265"/>
            <a:ext cx="6246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sources: </a:t>
            </a:r>
          </a:p>
        </p:txBody>
      </p:sp>
    </p:spTree>
    <p:extLst>
      <p:ext uri="{BB962C8B-B14F-4D97-AF65-F5344CB8AC3E}">
        <p14:creationId xmlns:p14="http://schemas.microsoft.com/office/powerpoint/2010/main" val="1987295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FA61-A6D2-49EA-8B75-7C99E22C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as Decision Making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E48F1-E5DE-4B28-968F-BB360E694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23483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person can adopt technology that maximizes its </a:t>
            </a:r>
            <a:r>
              <a:rPr lang="en-US" u="sng" dirty="0"/>
              <a:t>utility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benefit is based on how many of the neighbors adopted the same technology in t-1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instance, if a node obtains a </a:t>
            </a:r>
            <a:r>
              <a:rPr lang="en-US" u="sng" dirty="0"/>
              <a:t>utility</a:t>
            </a:r>
            <a:r>
              <a:rPr lang="en-US" dirty="0"/>
              <a:t> of “a” if the node adopts the technology A shared with a neighbor node.</a:t>
            </a:r>
          </a:p>
          <a:p>
            <a:r>
              <a:rPr lang="en-US" u="sng" dirty="0"/>
              <a:t>Example:</a:t>
            </a:r>
            <a:r>
              <a:rPr lang="en-US" dirty="0"/>
              <a:t> Technology adoption options are A, B, or AB. In the case of adopting AB, there is a cost “c”. Assuming that every node start with B, below is a possible intermediate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58CB7-66A4-4625-9124-795E8E5A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11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DA424E-88D8-4608-90DC-2A3FBB008548}"/>
              </a:ext>
            </a:extLst>
          </p:cNvPr>
          <p:cNvSpPr/>
          <p:nvPr/>
        </p:nvSpPr>
        <p:spPr bwMode="gray">
          <a:xfrm>
            <a:off x="1037533" y="449482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198045-2A64-4141-AE3C-C4DD4B4642CC}"/>
              </a:ext>
            </a:extLst>
          </p:cNvPr>
          <p:cNvSpPr/>
          <p:nvPr/>
        </p:nvSpPr>
        <p:spPr bwMode="gray">
          <a:xfrm>
            <a:off x="3283148" y="449482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200DEB-182E-4305-9B51-3798C80A668F}"/>
              </a:ext>
            </a:extLst>
          </p:cNvPr>
          <p:cNvSpPr/>
          <p:nvPr/>
        </p:nvSpPr>
        <p:spPr bwMode="gray">
          <a:xfrm>
            <a:off x="5528763" y="449482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16D0FE-2FBF-43C5-B7F2-D99B2D16944D}"/>
              </a:ext>
            </a:extLst>
          </p:cNvPr>
          <p:cNvSpPr/>
          <p:nvPr/>
        </p:nvSpPr>
        <p:spPr bwMode="gray">
          <a:xfrm>
            <a:off x="7774378" y="449482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5B69C4-39D0-437B-89C8-49B0FCBB53AD}"/>
              </a:ext>
            </a:extLst>
          </p:cNvPr>
          <p:cNvSpPr/>
          <p:nvPr/>
        </p:nvSpPr>
        <p:spPr bwMode="gray">
          <a:xfrm>
            <a:off x="10019994" y="4494821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E96C36-085F-4ED1-A320-DA6208FCA58C}"/>
              </a:ext>
            </a:extLst>
          </p:cNvPr>
          <p:cNvCxnSpPr>
            <a:stCxn id="5" idx="6"/>
            <a:endCxn id="9" idx="2"/>
          </p:cNvCxnSpPr>
          <p:nvPr/>
        </p:nvCxnSpPr>
        <p:spPr bwMode="gray">
          <a:xfrm>
            <a:off x="1860493" y="490630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249549-994E-43BC-87C2-39A1D7391AF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gray">
          <a:xfrm>
            <a:off x="4106108" y="490630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C66C2E-58BD-4A39-9927-96BC115F718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 bwMode="gray">
          <a:xfrm>
            <a:off x="6351723" y="490630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F6F521-3927-44E6-B871-DF084B09A855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 bwMode="gray">
          <a:xfrm>
            <a:off x="8597338" y="4906301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B059BA-582E-4706-9516-BAD8AD7DF3AB}"/>
              </a:ext>
            </a:extLst>
          </p:cNvPr>
          <p:cNvSpPr txBox="1"/>
          <p:nvPr/>
        </p:nvSpPr>
        <p:spPr bwMode="gray">
          <a:xfrm>
            <a:off x="2556079" y="4606900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55748-323D-40C6-B2CF-C9E417E4DFEF}"/>
              </a:ext>
            </a:extLst>
          </p:cNvPr>
          <p:cNvSpPr txBox="1"/>
          <p:nvPr/>
        </p:nvSpPr>
        <p:spPr bwMode="gray">
          <a:xfrm>
            <a:off x="4712238" y="4587258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1815B1-3F3B-4A0E-9AEE-A93C1E6283C6}"/>
              </a:ext>
            </a:extLst>
          </p:cNvPr>
          <p:cNvSpPr txBox="1"/>
          <p:nvPr/>
        </p:nvSpPr>
        <p:spPr bwMode="gray">
          <a:xfrm>
            <a:off x="6632433" y="4606901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max(</a:t>
            </a:r>
            <a:r>
              <a:rPr lang="en-US" dirty="0" err="1"/>
              <a:t>a,b</a:t>
            </a:r>
            <a:r>
              <a:rPr lang="en-US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C1FA3D-EF57-44E6-869E-E84E25E40ACD}"/>
              </a:ext>
            </a:extLst>
          </p:cNvPr>
          <p:cNvSpPr txBox="1"/>
          <p:nvPr/>
        </p:nvSpPr>
        <p:spPr bwMode="gray">
          <a:xfrm>
            <a:off x="9208737" y="4626543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C66B17-8482-4A24-B46E-9333F13ABCFA}"/>
              </a:ext>
            </a:extLst>
          </p:cNvPr>
          <p:cNvSpPr txBox="1"/>
          <p:nvPr/>
        </p:nvSpPr>
        <p:spPr bwMode="gray">
          <a:xfrm>
            <a:off x="5802678" y="419193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DBA61C-C79B-4F9F-A6EB-7AEFB0AE6421}"/>
              </a:ext>
            </a:extLst>
          </p:cNvPr>
          <p:cNvSpPr txBox="1"/>
          <p:nvPr/>
        </p:nvSpPr>
        <p:spPr bwMode="gray">
          <a:xfrm>
            <a:off x="8004974" y="4191932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88902F-11EF-4380-98C0-4E5253F192C7}"/>
              </a:ext>
            </a:extLst>
          </p:cNvPr>
          <p:cNvSpPr txBox="1"/>
          <p:nvPr/>
        </p:nvSpPr>
        <p:spPr bwMode="gray">
          <a:xfrm>
            <a:off x="1704062" y="4147757"/>
            <a:ext cx="731641" cy="27854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utility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8201A2-528B-48D2-9B43-62581400949E}"/>
              </a:ext>
            </a:extLst>
          </p:cNvPr>
          <p:cNvCxnSpPr>
            <a:cxnSpLocks/>
            <a:stCxn id="31" idx="3"/>
            <a:endCxn id="23" idx="0"/>
          </p:cNvCxnSpPr>
          <p:nvPr/>
        </p:nvCxnSpPr>
        <p:spPr bwMode="gray">
          <a:xfrm>
            <a:off x="2435703" y="4287030"/>
            <a:ext cx="225573" cy="31987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FE542F-7F1B-4F0F-8FAE-2F5396E77EC6}"/>
              </a:ext>
            </a:extLst>
          </p:cNvPr>
          <p:cNvSpPr txBox="1"/>
          <p:nvPr/>
        </p:nvSpPr>
        <p:spPr bwMode="gray">
          <a:xfrm>
            <a:off x="6362364" y="4194313"/>
            <a:ext cx="957213" cy="2717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cost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85FD8E1-5AB4-4976-8CED-BD38F8E3D5DA}"/>
              </a:ext>
            </a:extLst>
          </p:cNvPr>
          <p:cNvCxnSpPr>
            <a:cxnSpLocks/>
            <a:stCxn id="33" idx="1"/>
            <a:endCxn id="29" idx="3"/>
          </p:cNvCxnSpPr>
          <p:nvPr/>
        </p:nvCxnSpPr>
        <p:spPr bwMode="gray">
          <a:xfrm flipH="1">
            <a:off x="6077807" y="4330188"/>
            <a:ext cx="284557" cy="160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EA251D3-0249-47BF-92E3-478B08C5FAC5}"/>
              </a:ext>
            </a:extLst>
          </p:cNvPr>
          <p:cNvSpPr txBox="1"/>
          <p:nvPr/>
        </p:nvSpPr>
        <p:spPr bwMode="gray">
          <a:xfrm>
            <a:off x="2084387" y="5693045"/>
            <a:ext cx="8152038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will the adoption of technology cascade through the network?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it cascade indefinitely, or will it stop at some point?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the individual costs of each pay-off affect the cascades?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C489A04-D992-4580-BA57-7E99522CBA27}"/>
              </a:ext>
            </a:extLst>
          </p:cNvPr>
          <p:cNvCxnSpPr>
            <a:cxnSpLocks/>
          </p:cNvCxnSpPr>
          <p:nvPr/>
        </p:nvCxnSpPr>
        <p:spPr bwMode="gray">
          <a:xfrm>
            <a:off x="498689" y="4905486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044A3B2-BE42-4039-A61F-224B106F4EA6}"/>
              </a:ext>
            </a:extLst>
          </p:cNvPr>
          <p:cNvCxnSpPr>
            <a:cxnSpLocks/>
          </p:cNvCxnSpPr>
          <p:nvPr/>
        </p:nvCxnSpPr>
        <p:spPr bwMode="gray">
          <a:xfrm>
            <a:off x="10868669" y="4907033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92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AF28-8F00-49F8-8751-76904C43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ECC3-6EA3-441B-977B-6D996F83E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r>
              <a:rPr lang="en-US" dirty="0"/>
              <a:t>Path graph: start with B. and A is better than B, because a&gt;b</a:t>
            </a:r>
          </a:p>
          <a:p>
            <a:r>
              <a:rPr lang="en-US" dirty="0"/>
              <a:t>What happens when one node switches to A?</a:t>
            </a:r>
          </a:p>
          <a:p>
            <a:r>
              <a:rPr lang="en-US" dirty="0"/>
              <a:t>With A, B, AB, Does A spread?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D65B5-1F63-49FD-9B36-31B19EEE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D20FEB-5D9F-446F-8A0A-F06715B83975}"/>
              </a:ext>
            </a:extLst>
          </p:cNvPr>
          <p:cNvSpPr/>
          <p:nvPr/>
        </p:nvSpPr>
        <p:spPr bwMode="gray">
          <a:xfrm>
            <a:off x="1064105" y="2634057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9629D98-CACA-4178-AF28-1E3016D5B3DC}"/>
              </a:ext>
            </a:extLst>
          </p:cNvPr>
          <p:cNvSpPr/>
          <p:nvPr/>
        </p:nvSpPr>
        <p:spPr bwMode="gray">
          <a:xfrm>
            <a:off x="3309720" y="2634057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266E6C-AC05-4D2C-99F1-CA6E06A46345}"/>
              </a:ext>
            </a:extLst>
          </p:cNvPr>
          <p:cNvSpPr/>
          <p:nvPr/>
        </p:nvSpPr>
        <p:spPr bwMode="gray">
          <a:xfrm>
            <a:off x="5555335" y="2634057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952FA2-222F-4221-A45F-CA53B9563420}"/>
              </a:ext>
            </a:extLst>
          </p:cNvPr>
          <p:cNvSpPr/>
          <p:nvPr/>
        </p:nvSpPr>
        <p:spPr bwMode="gray">
          <a:xfrm>
            <a:off x="7800950" y="2634057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580A19-D8F4-4C08-864E-8AB3301E7A5A}"/>
              </a:ext>
            </a:extLst>
          </p:cNvPr>
          <p:cNvSpPr/>
          <p:nvPr/>
        </p:nvSpPr>
        <p:spPr bwMode="gray">
          <a:xfrm>
            <a:off x="10046566" y="2634057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51F15E-88AF-497B-8F31-C9C9F440553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 bwMode="gray">
          <a:xfrm>
            <a:off x="1887065" y="3045537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CFEA87-2490-4347-A8F7-98AB4F894A86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gray">
          <a:xfrm>
            <a:off x="4132680" y="3045537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8E9355-087D-489A-9D62-C75F8251922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gray">
          <a:xfrm>
            <a:off x="6378295" y="3045537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0FF05E-19C7-4635-972A-B43E7DF0918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gray">
          <a:xfrm>
            <a:off x="8623910" y="3045537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CD9DDB-84C5-4906-A3DC-4AA635C1F058}"/>
              </a:ext>
            </a:extLst>
          </p:cNvPr>
          <p:cNvSpPr txBox="1"/>
          <p:nvPr/>
        </p:nvSpPr>
        <p:spPr bwMode="gray">
          <a:xfrm>
            <a:off x="2582651" y="2746136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a=3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AF574F-AA54-4918-9D3D-8472CCC4B03D}"/>
              </a:ext>
            </a:extLst>
          </p:cNvPr>
          <p:cNvSpPr txBox="1"/>
          <p:nvPr/>
        </p:nvSpPr>
        <p:spPr bwMode="gray">
          <a:xfrm>
            <a:off x="4738810" y="2726494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dirty="0"/>
              <a:t>0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62BFCA-09B9-490D-B282-BD6EDE25F5C6}"/>
              </a:ext>
            </a:extLst>
          </p:cNvPr>
          <p:cNvSpPr txBox="1"/>
          <p:nvPr/>
        </p:nvSpPr>
        <p:spPr bwMode="gray">
          <a:xfrm>
            <a:off x="6659005" y="2746137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dirty="0"/>
              <a:t>b</a:t>
            </a:r>
            <a:r>
              <a:rPr lang="en-US" dirty="0"/>
              <a:t>=2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BE40C8-4ECA-4174-9ABF-94648B1E2FE0}"/>
              </a:ext>
            </a:extLst>
          </p:cNvPr>
          <p:cNvSpPr txBox="1"/>
          <p:nvPr/>
        </p:nvSpPr>
        <p:spPr bwMode="gray">
          <a:xfrm>
            <a:off x="9235309" y="2765779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b=2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D4CFD-C8A8-4C78-A138-8A1385021424}"/>
              </a:ext>
            </a:extLst>
          </p:cNvPr>
          <p:cNvCxnSpPr>
            <a:cxnSpLocks/>
            <a:endCxn id="5" idx="2"/>
          </p:cNvCxnSpPr>
          <p:nvPr/>
        </p:nvCxnSpPr>
        <p:spPr bwMode="gray">
          <a:xfrm>
            <a:off x="525261" y="3045509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64EC02-6EF8-4338-802E-DFD031DC2ADE}"/>
              </a:ext>
            </a:extLst>
          </p:cNvPr>
          <p:cNvCxnSpPr>
            <a:cxnSpLocks/>
          </p:cNvCxnSpPr>
          <p:nvPr/>
        </p:nvCxnSpPr>
        <p:spPr bwMode="gray">
          <a:xfrm>
            <a:off x="10895241" y="3047056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69E5B4C-EFD6-449A-9B2F-798E48DEC61A}"/>
              </a:ext>
            </a:extLst>
          </p:cNvPr>
          <p:cNvSpPr/>
          <p:nvPr/>
        </p:nvSpPr>
        <p:spPr bwMode="gray">
          <a:xfrm>
            <a:off x="1100430" y="3943745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9753F1-4CE1-4740-86D4-367F98248556}"/>
              </a:ext>
            </a:extLst>
          </p:cNvPr>
          <p:cNvSpPr/>
          <p:nvPr/>
        </p:nvSpPr>
        <p:spPr bwMode="gray">
          <a:xfrm>
            <a:off x="3346045" y="3943745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9B7843A-4E04-4109-967A-F89116F0A570}"/>
              </a:ext>
            </a:extLst>
          </p:cNvPr>
          <p:cNvSpPr/>
          <p:nvPr/>
        </p:nvSpPr>
        <p:spPr bwMode="gray">
          <a:xfrm>
            <a:off x="5591660" y="3943745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6081866-6C3F-4C37-BA5B-D5EBD35488F5}"/>
              </a:ext>
            </a:extLst>
          </p:cNvPr>
          <p:cNvSpPr/>
          <p:nvPr/>
        </p:nvSpPr>
        <p:spPr bwMode="gray">
          <a:xfrm>
            <a:off x="7837275" y="3943745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BFB1273-D851-41EB-8356-81B33944B11D}"/>
              </a:ext>
            </a:extLst>
          </p:cNvPr>
          <p:cNvSpPr/>
          <p:nvPr/>
        </p:nvSpPr>
        <p:spPr bwMode="gray">
          <a:xfrm>
            <a:off x="10082891" y="3943745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BA0B3A-F746-4347-99F4-1B716E58305E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 bwMode="gray">
          <a:xfrm>
            <a:off x="1923390" y="4355225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A4E6B9-CF36-4EF0-8DF0-F8A0BEADA36A}"/>
              </a:ext>
            </a:extLst>
          </p:cNvPr>
          <p:cNvCxnSpPr>
            <a:cxnSpLocks/>
            <a:stCxn id="24" idx="6"/>
            <a:endCxn id="26" idx="2"/>
          </p:cNvCxnSpPr>
          <p:nvPr/>
        </p:nvCxnSpPr>
        <p:spPr bwMode="gray">
          <a:xfrm>
            <a:off x="4169005" y="4355225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2D1593-DC20-4C64-9CD7-2392F012B6C1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 bwMode="gray">
          <a:xfrm>
            <a:off x="6414620" y="4355225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6BD21E9-29B5-4425-90D2-70DC1C09F57B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 bwMode="gray">
          <a:xfrm>
            <a:off x="8660235" y="4355225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6FBB5BE-3D7A-42B1-B260-8D00635934FF}"/>
              </a:ext>
            </a:extLst>
          </p:cNvPr>
          <p:cNvSpPr txBox="1"/>
          <p:nvPr/>
        </p:nvSpPr>
        <p:spPr bwMode="gray">
          <a:xfrm>
            <a:off x="2618976" y="4055824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a=3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F3F54-A5FB-4318-BCF2-6E9E328BFBE9}"/>
              </a:ext>
            </a:extLst>
          </p:cNvPr>
          <p:cNvSpPr txBox="1"/>
          <p:nvPr/>
        </p:nvSpPr>
        <p:spPr bwMode="gray">
          <a:xfrm>
            <a:off x="4775135" y="4036182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a=3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73799A-7A19-47C6-86FE-17592265A0AC}"/>
              </a:ext>
            </a:extLst>
          </p:cNvPr>
          <p:cNvSpPr txBox="1"/>
          <p:nvPr/>
        </p:nvSpPr>
        <p:spPr bwMode="gray">
          <a:xfrm>
            <a:off x="6695330" y="4055825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b=2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CF2785-6DAC-460F-8DDA-DCD162E23ECD}"/>
              </a:ext>
            </a:extLst>
          </p:cNvPr>
          <p:cNvSpPr txBox="1"/>
          <p:nvPr/>
        </p:nvSpPr>
        <p:spPr bwMode="gray">
          <a:xfrm>
            <a:off x="9271634" y="4075467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b=2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FE63FB-D236-480A-BCF7-288F910EAB31}"/>
              </a:ext>
            </a:extLst>
          </p:cNvPr>
          <p:cNvSpPr txBox="1"/>
          <p:nvPr/>
        </p:nvSpPr>
        <p:spPr bwMode="gray">
          <a:xfrm>
            <a:off x="5691021" y="3640856"/>
            <a:ext cx="624237" cy="2276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c=-1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113A43-721E-4DCC-9C69-5837997CD156}"/>
              </a:ext>
            </a:extLst>
          </p:cNvPr>
          <p:cNvSpPr txBox="1"/>
          <p:nvPr/>
        </p:nvSpPr>
        <p:spPr bwMode="gray">
          <a:xfrm>
            <a:off x="8067871" y="3640856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-c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B51010D-7935-432E-9601-86F2ABC0DDFF}"/>
              </a:ext>
            </a:extLst>
          </p:cNvPr>
          <p:cNvCxnSpPr>
            <a:cxnSpLocks/>
            <a:endCxn id="23" idx="2"/>
          </p:cNvCxnSpPr>
          <p:nvPr/>
        </p:nvCxnSpPr>
        <p:spPr bwMode="gray">
          <a:xfrm>
            <a:off x="561586" y="4355197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739D13F-E1E4-4EF0-A4B4-CFE00BD4B0AC}"/>
              </a:ext>
            </a:extLst>
          </p:cNvPr>
          <p:cNvCxnSpPr>
            <a:cxnSpLocks/>
          </p:cNvCxnSpPr>
          <p:nvPr/>
        </p:nvCxnSpPr>
        <p:spPr bwMode="gray">
          <a:xfrm>
            <a:off x="10931566" y="4356744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F29E7DB-D357-424A-B013-BC347F350266}"/>
              </a:ext>
            </a:extLst>
          </p:cNvPr>
          <p:cNvSpPr txBox="1"/>
          <p:nvPr/>
        </p:nvSpPr>
        <p:spPr bwMode="gray">
          <a:xfrm>
            <a:off x="420064" y="2716658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dirty="0"/>
              <a:t>a</a:t>
            </a:r>
            <a:r>
              <a:rPr lang="en-US" dirty="0"/>
              <a:t>=3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4B5AB6-C06E-4A0C-A002-8924D249CD20}"/>
              </a:ext>
            </a:extLst>
          </p:cNvPr>
          <p:cNvSpPr txBox="1"/>
          <p:nvPr/>
        </p:nvSpPr>
        <p:spPr bwMode="gray">
          <a:xfrm>
            <a:off x="2582651" y="4832594"/>
            <a:ext cx="2723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Hardwired to adopt A</a:t>
            </a:r>
          </a:p>
        </p:txBody>
      </p:sp>
    </p:spTree>
    <p:extLst>
      <p:ext uri="{BB962C8B-B14F-4D97-AF65-F5344CB8AC3E}">
        <p14:creationId xmlns:p14="http://schemas.microsoft.com/office/powerpoint/2010/main" val="726910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3AAC-D2EA-439E-96BD-3F65D713D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E9312-19C5-46A9-8341-9217BAF1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FC550-7DFD-4FBF-929A-A129E1BC0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078" y="4620557"/>
            <a:ext cx="3543922" cy="223744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0FB6447-AD94-4A25-A665-E8D9FE82F143}"/>
              </a:ext>
            </a:extLst>
          </p:cNvPr>
          <p:cNvSpPr/>
          <p:nvPr/>
        </p:nvSpPr>
        <p:spPr bwMode="gray">
          <a:xfrm>
            <a:off x="1193290" y="959006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CA9D919-CDB2-4712-98D4-775A3D74183D}"/>
              </a:ext>
            </a:extLst>
          </p:cNvPr>
          <p:cNvSpPr/>
          <p:nvPr/>
        </p:nvSpPr>
        <p:spPr bwMode="gray">
          <a:xfrm>
            <a:off x="3438905" y="959006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EC1436-2765-4A61-8AD3-F84923EA8654}"/>
              </a:ext>
            </a:extLst>
          </p:cNvPr>
          <p:cNvSpPr/>
          <p:nvPr/>
        </p:nvSpPr>
        <p:spPr bwMode="gray">
          <a:xfrm>
            <a:off x="5684520" y="959006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7DCECB7-DBE4-4226-9D4E-F61DC00B6FD8}"/>
              </a:ext>
            </a:extLst>
          </p:cNvPr>
          <p:cNvSpPr/>
          <p:nvPr/>
        </p:nvSpPr>
        <p:spPr bwMode="gray">
          <a:xfrm>
            <a:off x="7930135" y="959006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7F9410C-9585-44DA-882D-46A550DD239C}"/>
              </a:ext>
            </a:extLst>
          </p:cNvPr>
          <p:cNvSpPr/>
          <p:nvPr/>
        </p:nvSpPr>
        <p:spPr bwMode="gray">
          <a:xfrm>
            <a:off x="10175751" y="959006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F74D5A-63B9-42E8-B302-7F93FE33461B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gray">
          <a:xfrm>
            <a:off x="2016250" y="1370486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FF1119-65E4-4C8C-855C-782DB4748C8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gray">
          <a:xfrm>
            <a:off x="4261865" y="1370486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78F8FF-3D09-476C-9B49-14E137DFE1E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gray">
          <a:xfrm>
            <a:off x="6507480" y="1370486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46CFD2-F4D4-4069-8995-EF4E2DDE448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 bwMode="gray">
          <a:xfrm>
            <a:off x="8753095" y="1370486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55F61F-3BB0-43A5-ACC2-18B225574C5B}"/>
              </a:ext>
            </a:extLst>
          </p:cNvPr>
          <p:cNvSpPr txBox="1"/>
          <p:nvPr/>
        </p:nvSpPr>
        <p:spPr bwMode="gray">
          <a:xfrm>
            <a:off x="2711836" y="1071085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A=5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B1B962-218B-42FB-B012-22A4210B67D2}"/>
              </a:ext>
            </a:extLst>
          </p:cNvPr>
          <p:cNvSpPr txBox="1"/>
          <p:nvPr/>
        </p:nvSpPr>
        <p:spPr bwMode="gray">
          <a:xfrm>
            <a:off x="4867995" y="1051443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dirty="0"/>
              <a:t>0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DF817D-D4B6-47C0-82E8-01FE4CB32574}"/>
              </a:ext>
            </a:extLst>
          </p:cNvPr>
          <p:cNvSpPr txBox="1"/>
          <p:nvPr/>
        </p:nvSpPr>
        <p:spPr bwMode="gray">
          <a:xfrm>
            <a:off x="6788190" y="1071086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dirty="0"/>
              <a:t>b</a:t>
            </a:r>
            <a:r>
              <a:rPr lang="en-US" dirty="0"/>
              <a:t>=3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2A56A6-512C-4302-BFE5-6F76C6A97CEB}"/>
              </a:ext>
            </a:extLst>
          </p:cNvPr>
          <p:cNvSpPr txBox="1"/>
          <p:nvPr/>
        </p:nvSpPr>
        <p:spPr bwMode="gray">
          <a:xfrm>
            <a:off x="9364494" y="1090728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b=3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3A5885A-3FDE-48D9-BA07-E02C587CDBA9}"/>
              </a:ext>
            </a:extLst>
          </p:cNvPr>
          <p:cNvCxnSpPr>
            <a:cxnSpLocks/>
            <a:endCxn id="7" idx="2"/>
          </p:cNvCxnSpPr>
          <p:nvPr/>
        </p:nvCxnSpPr>
        <p:spPr bwMode="gray">
          <a:xfrm>
            <a:off x="654446" y="1370458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385DE9-7A28-40BB-9D17-ED07E809F82A}"/>
              </a:ext>
            </a:extLst>
          </p:cNvPr>
          <p:cNvCxnSpPr>
            <a:cxnSpLocks/>
          </p:cNvCxnSpPr>
          <p:nvPr/>
        </p:nvCxnSpPr>
        <p:spPr bwMode="gray">
          <a:xfrm>
            <a:off x="11024426" y="1372005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D9E883-055B-4AE6-980A-80799212B2CB}"/>
              </a:ext>
            </a:extLst>
          </p:cNvPr>
          <p:cNvSpPr txBox="1"/>
          <p:nvPr/>
        </p:nvSpPr>
        <p:spPr bwMode="gray">
          <a:xfrm>
            <a:off x="549249" y="1041607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dirty="0"/>
              <a:t>a</a:t>
            </a:r>
            <a:r>
              <a:rPr lang="en-US" dirty="0"/>
              <a:t>=5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9918915-8920-4A19-A87C-F8B82F5B7489}"/>
              </a:ext>
            </a:extLst>
          </p:cNvPr>
          <p:cNvSpPr/>
          <p:nvPr/>
        </p:nvSpPr>
        <p:spPr bwMode="gray">
          <a:xfrm>
            <a:off x="1219005" y="202644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4AE3C91-3B48-41D7-9CE6-45E04AF257D4}"/>
              </a:ext>
            </a:extLst>
          </p:cNvPr>
          <p:cNvSpPr/>
          <p:nvPr/>
        </p:nvSpPr>
        <p:spPr bwMode="gray">
          <a:xfrm>
            <a:off x="3464620" y="2026441"/>
            <a:ext cx="822960" cy="8229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679C5EF-5A76-49A3-90B2-9A1C5F04F41A}"/>
              </a:ext>
            </a:extLst>
          </p:cNvPr>
          <p:cNvSpPr/>
          <p:nvPr/>
        </p:nvSpPr>
        <p:spPr bwMode="gray">
          <a:xfrm>
            <a:off x="5710235" y="2026441"/>
            <a:ext cx="822960" cy="822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2EDC115-A245-475A-9933-32F0BA8D8AA8}"/>
              </a:ext>
            </a:extLst>
          </p:cNvPr>
          <p:cNvSpPr/>
          <p:nvPr/>
        </p:nvSpPr>
        <p:spPr bwMode="gray">
          <a:xfrm>
            <a:off x="7955850" y="2026441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5FA0C3-3D64-47C6-9CCC-8B61671C13E3}"/>
              </a:ext>
            </a:extLst>
          </p:cNvPr>
          <p:cNvSpPr/>
          <p:nvPr/>
        </p:nvSpPr>
        <p:spPr bwMode="gray">
          <a:xfrm>
            <a:off x="10201466" y="2026441"/>
            <a:ext cx="822960" cy="82296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662B621-663C-4E44-9006-7D0BDA8AF765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 bwMode="gray">
          <a:xfrm>
            <a:off x="2041965" y="243792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57F6F69-C012-495F-9EB4-389971E11831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 bwMode="gray">
          <a:xfrm>
            <a:off x="4287580" y="243792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2EC335-4C69-45D1-BC62-B5DFBF1189E0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 bwMode="gray">
          <a:xfrm>
            <a:off x="6533195" y="2437921"/>
            <a:ext cx="142265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43A4159-BCEB-42E0-BA9C-188EBAB7CFCA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gray">
          <a:xfrm>
            <a:off x="8778810" y="2437921"/>
            <a:ext cx="14226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D51A7D1-4499-4DE4-A033-FDFDC6DF8B88}"/>
              </a:ext>
            </a:extLst>
          </p:cNvPr>
          <p:cNvSpPr txBox="1"/>
          <p:nvPr/>
        </p:nvSpPr>
        <p:spPr bwMode="gray">
          <a:xfrm>
            <a:off x="2737551" y="2138520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A=5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FCDE32-67D3-4E5C-B397-E1047B6CD37D}"/>
              </a:ext>
            </a:extLst>
          </p:cNvPr>
          <p:cNvSpPr txBox="1"/>
          <p:nvPr/>
        </p:nvSpPr>
        <p:spPr bwMode="gray">
          <a:xfrm>
            <a:off x="4893710" y="2118878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dirty="0"/>
              <a:t>A=5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816C45-D8DA-4E87-8BB5-DEDFBAD7B4F0}"/>
              </a:ext>
            </a:extLst>
          </p:cNvPr>
          <p:cNvSpPr txBox="1"/>
          <p:nvPr/>
        </p:nvSpPr>
        <p:spPr bwMode="gray">
          <a:xfrm>
            <a:off x="6813905" y="2138521"/>
            <a:ext cx="1030725" cy="2797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dirty="0"/>
              <a:t>b</a:t>
            </a:r>
            <a:r>
              <a:rPr lang="en-US" dirty="0"/>
              <a:t>=3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C16FDB-1B82-46A6-B883-4308CE1DC5D3}"/>
              </a:ext>
            </a:extLst>
          </p:cNvPr>
          <p:cNvSpPr txBox="1"/>
          <p:nvPr/>
        </p:nvSpPr>
        <p:spPr bwMode="gray">
          <a:xfrm>
            <a:off x="9390209" y="2158163"/>
            <a:ext cx="275129" cy="2797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b=3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9DAE364-7F40-4E15-A5BD-D4837B01DEB6}"/>
              </a:ext>
            </a:extLst>
          </p:cNvPr>
          <p:cNvCxnSpPr>
            <a:cxnSpLocks/>
            <a:endCxn id="23" idx="2"/>
          </p:cNvCxnSpPr>
          <p:nvPr/>
        </p:nvCxnSpPr>
        <p:spPr bwMode="gray">
          <a:xfrm>
            <a:off x="680161" y="2437893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774C805-A913-4E68-A009-F06C2AF985D9}"/>
              </a:ext>
            </a:extLst>
          </p:cNvPr>
          <p:cNvCxnSpPr>
            <a:cxnSpLocks/>
          </p:cNvCxnSpPr>
          <p:nvPr/>
        </p:nvCxnSpPr>
        <p:spPr bwMode="gray">
          <a:xfrm>
            <a:off x="11050141" y="2439440"/>
            <a:ext cx="538844" cy="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5BC258C-51FD-4FFD-953A-91454A16C8EA}"/>
              </a:ext>
            </a:extLst>
          </p:cNvPr>
          <p:cNvSpPr txBox="1"/>
          <p:nvPr/>
        </p:nvSpPr>
        <p:spPr bwMode="gray">
          <a:xfrm>
            <a:off x="574964" y="2109042"/>
            <a:ext cx="210393" cy="2994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dirty="0"/>
              <a:t>a</a:t>
            </a:r>
            <a:r>
              <a:rPr lang="en-US" dirty="0"/>
              <a:t>=5</a:t>
            </a:r>
          </a:p>
        </p:txBody>
      </p:sp>
    </p:spTree>
    <p:extLst>
      <p:ext uri="{BB962C8B-B14F-4D97-AF65-F5344CB8AC3E}">
        <p14:creationId xmlns:p14="http://schemas.microsoft.com/office/powerpoint/2010/main" val="638250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20ED-795B-4692-9F0A-02BF398F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Decision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C3F41-FAC6-480D-8F2E-F89BAD30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0006" y="6460182"/>
            <a:ext cx="771750" cy="260792"/>
          </a:xfrm>
        </p:spPr>
        <p:txBody>
          <a:bodyPr/>
          <a:lstStyle/>
          <a:p>
            <a:fld id="{81561042-0DC2-4A04-AA50-F6D44EB20EBA}" type="slidenum">
              <a:rPr lang="en-US" smtClean="0">
                <a:latin typeface="+mj-lt"/>
              </a:rPr>
              <a:t>14</a:t>
            </a:fld>
            <a:endParaRPr lang="en-US">
              <a:latin typeface="+mj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0A370D-D435-4444-AA2D-DCFDDF6F51C3}"/>
              </a:ext>
            </a:extLst>
          </p:cNvPr>
          <p:cNvCxnSpPr>
            <a:cxnSpLocks/>
          </p:cNvCxnSpPr>
          <p:nvPr/>
        </p:nvCxnSpPr>
        <p:spPr bwMode="gray">
          <a:xfrm flipV="1">
            <a:off x="1053006" y="2919052"/>
            <a:ext cx="18506" cy="237331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C3C0D8-8EBD-4179-8EB0-AC885BD3B95A}"/>
              </a:ext>
            </a:extLst>
          </p:cNvPr>
          <p:cNvCxnSpPr>
            <a:cxnSpLocks/>
          </p:cNvCxnSpPr>
          <p:nvPr/>
        </p:nvCxnSpPr>
        <p:spPr bwMode="gray">
          <a:xfrm flipV="1">
            <a:off x="1070310" y="5278124"/>
            <a:ext cx="4049041" cy="1424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EB29A8-B264-4688-90FE-ED053ACD4101}"/>
              </a:ext>
            </a:extLst>
          </p:cNvPr>
          <p:cNvCxnSpPr>
            <a:cxnSpLocks/>
          </p:cNvCxnSpPr>
          <p:nvPr/>
        </p:nvCxnSpPr>
        <p:spPr bwMode="gray">
          <a:xfrm flipV="1">
            <a:off x="1053006" y="2912982"/>
            <a:ext cx="3970375" cy="236514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8069A7-D0A8-4A94-9CAB-A1181BEFC9E2}"/>
              </a:ext>
            </a:extLst>
          </p:cNvPr>
          <p:cNvCxnSpPr>
            <a:cxnSpLocks/>
          </p:cNvCxnSpPr>
          <p:nvPr/>
        </p:nvCxnSpPr>
        <p:spPr bwMode="gray">
          <a:xfrm flipV="1">
            <a:off x="2672644" y="2996257"/>
            <a:ext cx="0" cy="229611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ECB413-4E5D-42DB-B1BF-DD2F7D6CEAB7}"/>
              </a:ext>
            </a:extLst>
          </p:cNvPr>
          <p:cNvCxnSpPr>
            <a:cxnSpLocks/>
          </p:cNvCxnSpPr>
          <p:nvPr/>
        </p:nvCxnSpPr>
        <p:spPr bwMode="gray">
          <a:xfrm flipV="1">
            <a:off x="1070310" y="4304255"/>
            <a:ext cx="3953071" cy="1883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4A1D25B-F2E5-4575-A8D8-D294A779FDAD}"/>
              </a:ext>
            </a:extLst>
          </p:cNvPr>
          <p:cNvSpPr txBox="1"/>
          <p:nvPr/>
        </p:nvSpPr>
        <p:spPr bwMode="gray">
          <a:xfrm>
            <a:off x="498868" y="4187353"/>
            <a:ext cx="401794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c=1</a:t>
            </a:r>
            <a:endParaRPr lang="en-US" sz="1200" b="1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25439F-08CA-4B4E-8464-5B2435611613}"/>
              </a:ext>
            </a:extLst>
          </p:cNvPr>
          <p:cNvSpPr txBox="1"/>
          <p:nvPr/>
        </p:nvSpPr>
        <p:spPr bwMode="gray">
          <a:xfrm>
            <a:off x="2526958" y="5272568"/>
            <a:ext cx="401794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a=1</a:t>
            </a:r>
            <a:endParaRPr lang="en-US" sz="12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25D1D0-BD11-4822-B2C9-DB8B26C7CE21}"/>
              </a:ext>
            </a:extLst>
          </p:cNvPr>
          <p:cNvSpPr txBox="1"/>
          <p:nvPr/>
        </p:nvSpPr>
        <p:spPr bwMode="gray">
          <a:xfrm>
            <a:off x="3971271" y="5298120"/>
            <a:ext cx="1270012" cy="2607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Payoff a</a:t>
            </a:r>
            <a:endParaRPr lang="en-US" sz="1200" b="1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01BB8B-B668-4B54-AF0C-4C7BDC4267CE}"/>
              </a:ext>
            </a:extLst>
          </p:cNvPr>
          <p:cNvSpPr txBox="1"/>
          <p:nvPr/>
        </p:nvSpPr>
        <p:spPr bwMode="gray">
          <a:xfrm>
            <a:off x="154819" y="3131487"/>
            <a:ext cx="745843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Cost c</a:t>
            </a:r>
            <a:endParaRPr lang="en-US" sz="1200" b="1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8DC337-84C2-4413-A07C-C926A0BFB016}"/>
              </a:ext>
            </a:extLst>
          </p:cNvPr>
          <p:cNvSpPr txBox="1"/>
          <p:nvPr/>
        </p:nvSpPr>
        <p:spPr bwMode="gray">
          <a:xfrm>
            <a:off x="1627427" y="3584072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00B050"/>
                </a:solidFill>
                <a:latin typeface="+mj-lt"/>
              </a:rPr>
              <a:t>B</a:t>
            </a:r>
            <a:endParaRPr lang="en-US" sz="12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F1F910-6C8C-4EB2-BA84-417108ADE73D}"/>
              </a:ext>
            </a:extLst>
          </p:cNvPr>
          <p:cNvSpPr txBox="1"/>
          <p:nvPr/>
        </p:nvSpPr>
        <p:spPr bwMode="gray">
          <a:xfrm>
            <a:off x="1212856" y="4463820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00B050"/>
                </a:solidFill>
                <a:latin typeface="+mj-lt"/>
              </a:rPr>
              <a:t>B</a:t>
            </a:r>
            <a:endParaRPr lang="en-US" sz="12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D3B9E0-FA8D-4AA7-8407-088DE5072D56}"/>
              </a:ext>
            </a:extLst>
          </p:cNvPr>
          <p:cNvSpPr txBox="1"/>
          <p:nvPr/>
        </p:nvSpPr>
        <p:spPr bwMode="gray">
          <a:xfrm>
            <a:off x="2090633" y="4671915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BE68F8"/>
                </a:solidFill>
                <a:latin typeface="+mj-lt"/>
              </a:rPr>
              <a:t>AB</a:t>
            </a:r>
            <a:endParaRPr lang="en-US" sz="1200" b="1" dirty="0">
              <a:solidFill>
                <a:srgbClr val="BE68F8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F5CABF-B1E9-466D-B3DB-C5CC46DE45D0}"/>
              </a:ext>
            </a:extLst>
          </p:cNvPr>
          <p:cNvSpPr txBox="1"/>
          <p:nvPr/>
        </p:nvSpPr>
        <p:spPr bwMode="gray">
          <a:xfrm>
            <a:off x="3971271" y="3731864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1B1034-D960-4094-8117-4B2D85E6F056}"/>
              </a:ext>
            </a:extLst>
          </p:cNvPr>
          <p:cNvSpPr txBox="1"/>
          <p:nvPr/>
        </p:nvSpPr>
        <p:spPr bwMode="gray">
          <a:xfrm>
            <a:off x="2973358" y="3163389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425456-C157-450C-AF68-C90623EA2CDE}"/>
              </a:ext>
            </a:extLst>
          </p:cNvPr>
          <p:cNvSpPr txBox="1"/>
          <p:nvPr/>
        </p:nvSpPr>
        <p:spPr bwMode="gray">
          <a:xfrm>
            <a:off x="3482899" y="4740682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BE68F8"/>
                </a:solidFill>
                <a:latin typeface="+mj-lt"/>
              </a:rPr>
              <a:t>AB</a:t>
            </a:r>
            <a:endParaRPr lang="en-US" sz="1200" b="1" dirty="0">
              <a:solidFill>
                <a:srgbClr val="BE68F8"/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E7737A-E26E-47BE-8FB3-11CB81374F9A}"/>
              </a:ext>
            </a:extLst>
          </p:cNvPr>
          <p:cNvSpPr txBox="1"/>
          <p:nvPr/>
        </p:nvSpPr>
        <p:spPr bwMode="gray">
          <a:xfrm>
            <a:off x="582210" y="1061247"/>
            <a:ext cx="7365035" cy="13010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pt-BR" dirty="0" err="1">
                <a:latin typeface="+mj-lt"/>
              </a:rPr>
              <a:t>Given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payoffs</a:t>
            </a:r>
            <a:r>
              <a:rPr lang="pt-BR" dirty="0">
                <a:latin typeface="+mj-lt"/>
              </a:rPr>
              <a:t>: </a:t>
            </a:r>
            <a:r>
              <a:rPr lang="pt-BR" dirty="0" err="1">
                <a:latin typeface="+mj-lt"/>
              </a:rPr>
              <a:t>Fp</a:t>
            </a:r>
            <a:r>
              <a:rPr lang="pt-BR" dirty="0">
                <a:latin typeface="+mj-lt"/>
              </a:rPr>
              <a:t>(A) = a, </a:t>
            </a:r>
            <a:r>
              <a:rPr lang="pt-BR" dirty="0" err="1">
                <a:latin typeface="+mj-lt"/>
              </a:rPr>
              <a:t>Fp</a:t>
            </a:r>
            <a:r>
              <a:rPr lang="pt-BR" dirty="0">
                <a:latin typeface="+mj-lt"/>
              </a:rPr>
              <a:t>(B) =1, </a:t>
            </a:r>
            <a:r>
              <a:rPr lang="pt-BR" dirty="0" err="1">
                <a:latin typeface="+mj-lt"/>
              </a:rPr>
              <a:t>Fp</a:t>
            </a:r>
            <a:r>
              <a:rPr lang="pt-BR" dirty="0">
                <a:latin typeface="+mj-lt"/>
              </a:rPr>
              <a:t>(AB) = a+1-c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pt-BR" dirty="0">
                <a:latin typeface="+mj-lt"/>
              </a:rPr>
              <a:t>When X </a:t>
            </a:r>
            <a:r>
              <a:rPr lang="pt-BR" dirty="0" err="1">
                <a:latin typeface="+mj-lt"/>
              </a:rPr>
              <a:t>will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choose</a:t>
            </a:r>
            <a:r>
              <a:rPr lang="pt-BR" dirty="0">
                <a:latin typeface="+mj-lt"/>
              </a:rPr>
              <a:t> A, B, AB?</a:t>
            </a:r>
            <a:endParaRPr lang="en-US" dirty="0" err="1">
              <a:latin typeface="+mj-lt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52E5179-4354-4B99-B9C1-372DEAC5B351}"/>
              </a:ext>
            </a:extLst>
          </p:cNvPr>
          <p:cNvSpPr/>
          <p:nvPr/>
        </p:nvSpPr>
        <p:spPr bwMode="gray">
          <a:xfrm>
            <a:off x="6183823" y="1593521"/>
            <a:ext cx="543523" cy="5123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642ACD7-E783-47CC-81B2-3CFA25766678}"/>
              </a:ext>
            </a:extLst>
          </p:cNvPr>
          <p:cNvSpPr/>
          <p:nvPr/>
        </p:nvSpPr>
        <p:spPr bwMode="gray">
          <a:xfrm>
            <a:off x="6999108" y="1593521"/>
            <a:ext cx="543523" cy="512369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pt-B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X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D108D00-6504-44AA-8D12-E301E63DFBBA}"/>
              </a:ext>
            </a:extLst>
          </p:cNvPr>
          <p:cNvSpPr/>
          <p:nvPr/>
        </p:nvSpPr>
        <p:spPr bwMode="gray">
          <a:xfrm>
            <a:off x="7885914" y="1593521"/>
            <a:ext cx="543523" cy="512369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B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DB4AE6F-CF61-46FA-A4BB-78209EAF6D20}"/>
              </a:ext>
            </a:extLst>
          </p:cNvPr>
          <p:cNvCxnSpPr>
            <a:cxnSpLocks/>
            <a:stCxn id="47" idx="6"/>
            <a:endCxn id="48" idx="2"/>
          </p:cNvCxnSpPr>
          <p:nvPr/>
        </p:nvCxnSpPr>
        <p:spPr bwMode="gray">
          <a:xfrm>
            <a:off x="6727346" y="1849706"/>
            <a:ext cx="27176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1DEA025-525F-4C9B-83A1-F0A1CD7C17A9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 bwMode="gray">
          <a:xfrm>
            <a:off x="7542631" y="1849706"/>
            <a:ext cx="34328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7ED237D-6B32-493F-8DF3-C3AAE5216BB3}"/>
              </a:ext>
            </a:extLst>
          </p:cNvPr>
          <p:cNvSpPr txBox="1"/>
          <p:nvPr/>
        </p:nvSpPr>
        <p:spPr bwMode="gray">
          <a:xfrm>
            <a:off x="527740" y="1852045"/>
            <a:ext cx="43447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latin typeface="+mj-lt"/>
              </a:rPr>
              <a:t>B </a:t>
            </a:r>
            <a:r>
              <a:rPr lang="pt-BR" b="1" dirty="0" err="1">
                <a:latin typeface="+mj-lt"/>
              </a:rPr>
              <a:t>vs</a:t>
            </a:r>
            <a:r>
              <a:rPr lang="pt-BR" b="1" dirty="0">
                <a:latin typeface="+mj-lt"/>
              </a:rPr>
              <a:t> A</a:t>
            </a:r>
          </a:p>
          <a:p>
            <a:pPr algn="ctr"/>
            <a:r>
              <a:rPr lang="pt-BR" dirty="0"/>
              <a:t>a=1, c&gt;1 </a:t>
            </a:r>
            <a:r>
              <a:rPr lang="pt-BR" dirty="0">
                <a:cs typeface="Calibri" panose="020F0502020204030204" pitchFamily="34" charset="0"/>
              </a:rPr>
              <a:t>→ </a:t>
            </a:r>
            <a:r>
              <a:rPr lang="pt-BR" dirty="0"/>
              <a:t>AB </a:t>
            </a:r>
            <a:r>
              <a:rPr lang="el-GR" dirty="0">
                <a:cs typeface="Calibri" panose="020F0502020204030204" pitchFamily="34" charset="0"/>
              </a:rPr>
              <a:t>ϵ</a:t>
            </a:r>
            <a:r>
              <a:rPr lang="en-US" dirty="0"/>
              <a:t>[-</a:t>
            </a:r>
            <a:r>
              <a:rPr lang="en-US" dirty="0">
                <a:cs typeface="Calibri" panose="020F0502020204030204" pitchFamily="34" charset="0"/>
              </a:rPr>
              <a:t>∞,1</a:t>
            </a:r>
            <a:r>
              <a:rPr lang="pt-BR" dirty="0"/>
              <a:t>], B=1, A=1</a:t>
            </a:r>
            <a:endParaRPr lang="pt-BR" dirty="0">
              <a:latin typeface="+mj-lt"/>
            </a:endParaRPr>
          </a:p>
          <a:p>
            <a:pPr algn="ctr"/>
            <a:r>
              <a:rPr lang="pt-BR" dirty="0">
                <a:latin typeface="+mj-lt"/>
              </a:rPr>
              <a:t>a=1, c&lt;1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 </a:t>
            </a:r>
            <a:r>
              <a:rPr lang="el-GR" dirty="0">
                <a:latin typeface="+mj-lt"/>
                <a:cs typeface="Calibri" panose="020F0502020204030204" pitchFamily="34" charset="0"/>
              </a:rPr>
              <a:t>ϵ</a:t>
            </a:r>
            <a:r>
              <a:rPr lang="en-US" dirty="0">
                <a:latin typeface="+mj-lt"/>
              </a:rPr>
              <a:t>[</a:t>
            </a:r>
            <a:r>
              <a:rPr lang="pt-BR" dirty="0">
                <a:latin typeface="+mj-lt"/>
              </a:rPr>
              <a:t>1,2], B=1, A=1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B485B1-A052-4EBD-8CF4-CA3D309FB2CB}"/>
              </a:ext>
            </a:extLst>
          </p:cNvPr>
          <p:cNvSpPr txBox="1"/>
          <p:nvPr/>
        </p:nvSpPr>
        <p:spPr bwMode="gray">
          <a:xfrm>
            <a:off x="5481102" y="4063706"/>
            <a:ext cx="53457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+mj-lt"/>
              </a:rPr>
              <a:t>AB </a:t>
            </a:r>
            <a:r>
              <a:rPr lang="pt-BR" b="1" dirty="0" err="1">
                <a:latin typeface="+mj-lt"/>
              </a:rPr>
              <a:t>vs</a:t>
            </a:r>
            <a:r>
              <a:rPr lang="pt-BR" b="1" dirty="0">
                <a:latin typeface="+mj-lt"/>
              </a:rPr>
              <a:t> A</a:t>
            </a:r>
          </a:p>
          <a:p>
            <a:r>
              <a:rPr lang="pt-BR" dirty="0">
                <a:latin typeface="+mj-lt"/>
              </a:rPr>
              <a:t>c=1, a&lt;1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AB=A&lt;1, B=1, A&lt;</a:t>
            </a:r>
            <a:r>
              <a:rPr lang="en-US" dirty="0">
                <a:latin typeface="+mj-lt"/>
                <a:cs typeface="Calibri" panose="020F0502020204030204" pitchFamily="34" charset="0"/>
              </a:rPr>
              <a:t>1</a:t>
            </a:r>
            <a:r>
              <a:rPr lang="pt-BR" dirty="0">
                <a:latin typeface="+mj-lt"/>
              </a:rPr>
              <a:t> </a:t>
            </a:r>
          </a:p>
          <a:p>
            <a:r>
              <a:rPr lang="pt-BR" dirty="0">
                <a:latin typeface="+mj-lt"/>
              </a:rPr>
              <a:t>c=1, a&gt;1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AB=A&gt;1, B=1, A&gt;</a:t>
            </a:r>
            <a:r>
              <a:rPr lang="en-US" dirty="0">
                <a:latin typeface="+mj-lt"/>
              </a:rPr>
              <a:t>1</a:t>
            </a:r>
            <a:endParaRPr lang="pt-BR" dirty="0"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9E0372-3B8C-4BEA-9938-F77D8C86D27A}"/>
              </a:ext>
            </a:extLst>
          </p:cNvPr>
          <p:cNvSpPr txBox="1"/>
          <p:nvPr/>
        </p:nvSpPr>
        <p:spPr bwMode="gray">
          <a:xfrm>
            <a:off x="5123880" y="2572992"/>
            <a:ext cx="37573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+mj-lt"/>
              </a:rPr>
              <a:t>AB </a:t>
            </a:r>
            <a:r>
              <a:rPr lang="pt-BR" b="1" dirty="0" err="1">
                <a:latin typeface="+mj-lt"/>
              </a:rPr>
              <a:t>vs</a:t>
            </a:r>
            <a:r>
              <a:rPr lang="pt-BR" b="1" dirty="0">
                <a:latin typeface="+mj-lt"/>
              </a:rPr>
              <a:t> B</a:t>
            </a:r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a=c&lt;1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AB=1, B=1, A&lt;1</a:t>
            </a:r>
          </a:p>
          <a:p>
            <a:r>
              <a:rPr lang="pt-BR" dirty="0">
                <a:latin typeface="+mj-lt"/>
              </a:rPr>
              <a:t>a=c&gt;1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AB=1, B=1, A&gt;1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D048F1-4580-4660-B002-BF93D30309E4}"/>
              </a:ext>
            </a:extLst>
          </p:cNvPr>
          <p:cNvSpPr txBox="1"/>
          <p:nvPr/>
        </p:nvSpPr>
        <p:spPr bwMode="gray">
          <a:xfrm>
            <a:off x="2192146" y="5691215"/>
            <a:ext cx="278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+mj-lt"/>
              </a:rPr>
              <a:t>a=c=1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AB=B=A=1</a:t>
            </a:r>
            <a:endParaRPr lang="en-US" dirty="0">
              <a:latin typeface="+mj-lt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CD8F052-78BA-406D-AE81-3A77D2F25F11}"/>
              </a:ext>
            </a:extLst>
          </p:cNvPr>
          <p:cNvSpPr/>
          <p:nvPr/>
        </p:nvSpPr>
        <p:spPr bwMode="gray">
          <a:xfrm>
            <a:off x="2580409" y="4242269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CBCBF1AC-85F0-4575-A6B8-5A0E3ED51164}"/>
              </a:ext>
            </a:extLst>
          </p:cNvPr>
          <p:cNvCxnSpPr>
            <a:cxnSpLocks/>
            <a:stCxn id="75" idx="4"/>
          </p:cNvCxnSpPr>
          <p:nvPr/>
        </p:nvCxnSpPr>
        <p:spPr bwMode="gray">
          <a:xfrm rot="16200000" flipH="1">
            <a:off x="2496129" y="4600868"/>
            <a:ext cx="1266066" cy="914627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BC91DBE-AAFD-4747-A4C8-8B2E5720021C}"/>
              </a:ext>
            </a:extLst>
          </p:cNvPr>
          <p:cNvSpPr txBox="1"/>
          <p:nvPr/>
        </p:nvSpPr>
        <p:spPr bwMode="gray">
          <a:xfrm>
            <a:off x="0" y="6171986"/>
            <a:ext cx="119852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sources: Lecture 12 Network Effects and Cascading Behavior, Stanford CS224W, </a:t>
            </a:r>
            <a:r>
              <a:rPr lang="en-US" sz="1200" dirty="0" err="1"/>
              <a:t>Jures</a:t>
            </a:r>
            <a:r>
              <a:rPr lang="en-US" sz="1200" dirty="0"/>
              <a:t> Leskovec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8606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61" grpId="0"/>
      <p:bldP spid="62" grpId="0"/>
      <p:bldP spid="63" grpId="0"/>
      <p:bldP spid="74" grpId="0"/>
      <p:bldP spid="7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20ED-795B-4692-9F0A-02BF398F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Decision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C3F41-FAC6-480D-8F2E-F89BAD30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0006" y="6460182"/>
            <a:ext cx="771750" cy="260792"/>
          </a:xfrm>
        </p:spPr>
        <p:txBody>
          <a:bodyPr/>
          <a:lstStyle/>
          <a:p>
            <a:fld id="{81561042-0DC2-4A04-AA50-F6D44EB20EBA}" type="slidenum">
              <a:rPr lang="en-US" smtClean="0">
                <a:latin typeface="+mj-lt"/>
              </a:rPr>
              <a:t>15</a:t>
            </a:fld>
            <a:endParaRPr lang="en-US">
              <a:latin typeface="+mj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0A370D-D435-4444-AA2D-DCFDDF6F51C3}"/>
              </a:ext>
            </a:extLst>
          </p:cNvPr>
          <p:cNvCxnSpPr>
            <a:cxnSpLocks/>
          </p:cNvCxnSpPr>
          <p:nvPr/>
        </p:nvCxnSpPr>
        <p:spPr bwMode="gray">
          <a:xfrm flipV="1">
            <a:off x="1053006" y="2919052"/>
            <a:ext cx="18506" cy="237331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C3C0D8-8EBD-4179-8EB0-AC885BD3B95A}"/>
              </a:ext>
            </a:extLst>
          </p:cNvPr>
          <p:cNvCxnSpPr>
            <a:cxnSpLocks/>
          </p:cNvCxnSpPr>
          <p:nvPr/>
        </p:nvCxnSpPr>
        <p:spPr bwMode="gray">
          <a:xfrm flipV="1">
            <a:off x="1070310" y="5278124"/>
            <a:ext cx="4049041" cy="1424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EB29A8-B264-4688-90FE-ED053ACD4101}"/>
              </a:ext>
            </a:extLst>
          </p:cNvPr>
          <p:cNvCxnSpPr>
            <a:cxnSpLocks/>
          </p:cNvCxnSpPr>
          <p:nvPr/>
        </p:nvCxnSpPr>
        <p:spPr bwMode="gray">
          <a:xfrm flipV="1">
            <a:off x="2312112" y="3390563"/>
            <a:ext cx="2729226" cy="187712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8069A7-D0A8-4A94-9CAB-A1181BEFC9E2}"/>
              </a:ext>
            </a:extLst>
          </p:cNvPr>
          <p:cNvCxnSpPr>
            <a:cxnSpLocks/>
          </p:cNvCxnSpPr>
          <p:nvPr/>
        </p:nvCxnSpPr>
        <p:spPr bwMode="gray">
          <a:xfrm flipV="1">
            <a:off x="3715942" y="2919052"/>
            <a:ext cx="11143" cy="235351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ECB413-4E5D-42DB-B1BF-DD2F7D6CEAB7}"/>
              </a:ext>
            </a:extLst>
          </p:cNvPr>
          <p:cNvCxnSpPr>
            <a:cxnSpLocks/>
          </p:cNvCxnSpPr>
          <p:nvPr/>
        </p:nvCxnSpPr>
        <p:spPr bwMode="gray">
          <a:xfrm flipV="1">
            <a:off x="1070310" y="4304255"/>
            <a:ext cx="3953071" cy="1883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4A1D25B-F2E5-4575-A8D8-D294A779FDAD}"/>
              </a:ext>
            </a:extLst>
          </p:cNvPr>
          <p:cNvSpPr txBox="1"/>
          <p:nvPr/>
        </p:nvSpPr>
        <p:spPr bwMode="gray">
          <a:xfrm>
            <a:off x="541351" y="4186103"/>
            <a:ext cx="401794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c=1</a:t>
            </a:r>
            <a:endParaRPr lang="en-US" sz="1200" b="1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25439F-08CA-4B4E-8464-5B2435611613}"/>
              </a:ext>
            </a:extLst>
          </p:cNvPr>
          <p:cNvSpPr txBox="1"/>
          <p:nvPr/>
        </p:nvSpPr>
        <p:spPr bwMode="gray">
          <a:xfrm>
            <a:off x="2111107" y="5292368"/>
            <a:ext cx="401794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1</a:t>
            </a:r>
            <a:endParaRPr lang="en-US" sz="12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25D1D0-BD11-4822-B2C9-DB8B26C7CE21}"/>
              </a:ext>
            </a:extLst>
          </p:cNvPr>
          <p:cNvSpPr txBox="1"/>
          <p:nvPr/>
        </p:nvSpPr>
        <p:spPr bwMode="gray">
          <a:xfrm>
            <a:off x="3971271" y="5298120"/>
            <a:ext cx="1270012" cy="2607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Payoff a</a:t>
            </a:r>
            <a:endParaRPr lang="en-US" sz="1200" b="1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01BB8B-B668-4B54-AF0C-4C7BDC4267CE}"/>
              </a:ext>
            </a:extLst>
          </p:cNvPr>
          <p:cNvSpPr txBox="1"/>
          <p:nvPr/>
        </p:nvSpPr>
        <p:spPr bwMode="gray">
          <a:xfrm>
            <a:off x="154819" y="3131487"/>
            <a:ext cx="745843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Cost c</a:t>
            </a:r>
            <a:endParaRPr lang="en-US" sz="1200" b="1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8DC337-84C2-4413-A07C-C926A0BFB016}"/>
              </a:ext>
            </a:extLst>
          </p:cNvPr>
          <p:cNvSpPr txBox="1"/>
          <p:nvPr/>
        </p:nvSpPr>
        <p:spPr bwMode="gray">
          <a:xfrm>
            <a:off x="1627427" y="3584072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00B050"/>
                </a:solidFill>
                <a:latin typeface="+mj-lt"/>
              </a:rPr>
              <a:t>B</a:t>
            </a:r>
            <a:endParaRPr lang="en-US" sz="12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F1F910-6C8C-4EB2-BA84-417108ADE73D}"/>
              </a:ext>
            </a:extLst>
          </p:cNvPr>
          <p:cNvSpPr txBox="1"/>
          <p:nvPr/>
        </p:nvSpPr>
        <p:spPr bwMode="gray">
          <a:xfrm>
            <a:off x="1627427" y="4571218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00B050"/>
                </a:solidFill>
                <a:latin typeface="+mj-lt"/>
              </a:rPr>
              <a:t>B</a:t>
            </a:r>
            <a:endParaRPr lang="en-US" sz="12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D3B9E0-FA8D-4AA7-8407-088DE5072D56}"/>
              </a:ext>
            </a:extLst>
          </p:cNvPr>
          <p:cNvSpPr txBox="1"/>
          <p:nvPr/>
        </p:nvSpPr>
        <p:spPr bwMode="gray">
          <a:xfrm>
            <a:off x="3105638" y="4789055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BE68F8"/>
                </a:solidFill>
                <a:latin typeface="+mj-lt"/>
              </a:rPr>
              <a:t>AB</a:t>
            </a:r>
            <a:endParaRPr lang="en-US" sz="1200" b="1" dirty="0">
              <a:solidFill>
                <a:srgbClr val="BE68F8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F5CABF-B1E9-466D-B3DB-C5CC46DE45D0}"/>
              </a:ext>
            </a:extLst>
          </p:cNvPr>
          <p:cNvSpPr txBox="1"/>
          <p:nvPr/>
        </p:nvSpPr>
        <p:spPr bwMode="gray">
          <a:xfrm>
            <a:off x="4327816" y="3759240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1B1034-D960-4094-8117-4B2D85E6F056}"/>
              </a:ext>
            </a:extLst>
          </p:cNvPr>
          <p:cNvSpPr txBox="1"/>
          <p:nvPr/>
        </p:nvSpPr>
        <p:spPr bwMode="gray">
          <a:xfrm>
            <a:off x="3727085" y="3219259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425456-C157-450C-AF68-C90623EA2CDE}"/>
              </a:ext>
            </a:extLst>
          </p:cNvPr>
          <p:cNvSpPr txBox="1"/>
          <p:nvPr/>
        </p:nvSpPr>
        <p:spPr bwMode="gray">
          <a:xfrm>
            <a:off x="4362091" y="4644812"/>
            <a:ext cx="488372" cy="508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pt-BR" sz="2400" b="1" dirty="0">
                <a:solidFill>
                  <a:srgbClr val="BE68F8"/>
                </a:solidFill>
                <a:latin typeface="+mj-lt"/>
              </a:rPr>
              <a:t>AB</a:t>
            </a:r>
            <a:endParaRPr lang="en-US" sz="1200" b="1" dirty="0">
              <a:solidFill>
                <a:srgbClr val="BE68F8"/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E7737A-E26E-47BE-8FB3-11CB81374F9A}"/>
              </a:ext>
            </a:extLst>
          </p:cNvPr>
          <p:cNvSpPr txBox="1"/>
          <p:nvPr/>
        </p:nvSpPr>
        <p:spPr bwMode="gray">
          <a:xfrm>
            <a:off x="582210" y="1061247"/>
            <a:ext cx="7365035" cy="13010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pt-BR" dirty="0" err="1">
                <a:latin typeface="+mj-lt"/>
              </a:rPr>
              <a:t>Given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payoffs</a:t>
            </a:r>
            <a:r>
              <a:rPr lang="pt-BR" dirty="0">
                <a:latin typeface="+mj-lt"/>
              </a:rPr>
              <a:t>: </a:t>
            </a:r>
            <a:r>
              <a:rPr lang="pt-BR" dirty="0" err="1">
                <a:latin typeface="+mj-lt"/>
              </a:rPr>
              <a:t>Fp</a:t>
            </a:r>
            <a:r>
              <a:rPr lang="pt-BR" dirty="0">
                <a:latin typeface="+mj-lt"/>
              </a:rPr>
              <a:t>(A) = a, </a:t>
            </a:r>
            <a:r>
              <a:rPr lang="pt-BR" b="1" dirty="0" err="1">
                <a:latin typeface="+mj-lt"/>
              </a:rPr>
              <a:t>Fp</a:t>
            </a:r>
            <a:r>
              <a:rPr lang="pt-BR" b="1" dirty="0">
                <a:latin typeface="+mj-lt"/>
              </a:rPr>
              <a:t>(B) =2</a:t>
            </a:r>
            <a:r>
              <a:rPr lang="pt-BR" dirty="0">
                <a:latin typeface="+mj-lt"/>
              </a:rPr>
              <a:t>, </a:t>
            </a:r>
            <a:r>
              <a:rPr lang="pt-BR" dirty="0" err="1">
                <a:latin typeface="+mj-lt"/>
              </a:rPr>
              <a:t>Fp</a:t>
            </a:r>
            <a:r>
              <a:rPr lang="pt-BR" dirty="0">
                <a:latin typeface="+mj-lt"/>
              </a:rPr>
              <a:t>(AB) = a+1-c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</a:pPr>
            <a:r>
              <a:rPr lang="pt-BR" dirty="0">
                <a:latin typeface="+mj-lt"/>
              </a:rPr>
              <a:t>When X </a:t>
            </a:r>
            <a:r>
              <a:rPr lang="pt-BR" dirty="0" err="1">
                <a:latin typeface="+mj-lt"/>
              </a:rPr>
              <a:t>will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choose</a:t>
            </a:r>
            <a:r>
              <a:rPr lang="pt-BR" dirty="0">
                <a:latin typeface="+mj-lt"/>
              </a:rPr>
              <a:t> A, B, AB?</a:t>
            </a:r>
            <a:endParaRPr lang="en-US" dirty="0" err="1">
              <a:latin typeface="+mj-lt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642ACD7-E783-47CC-81B2-3CFA25766678}"/>
              </a:ext>
            </a:extLst>
          </p:cNvPr>
          <p:cNvSpPr/>
          <p:nvPr/>
        </p:nvSpPr>
        <p:spPr bwMode="gray">
          <a:xfrm>
            <a:off x="6999108" y="1593521"/>
            <a:ext cx="543523" cy="512369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pt-B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X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D108D00-6504-44AA-8D12-E301E63DFBBA}"/>
              </a:ext>
            </a:extLst>
          </p:cNvPr>
          <p:cNvSpPr/>
          <p:nvPr/>
        </p:nvSpPr>
        <p:spPr bwMode="gray">
          <a:xfrm>
            <a:off x="7885914" y="1593521"/>
            <a:ext cx="543523" cy="512369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B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DB4AE6F-CF61-46FA-A4BB-78209EAF6D20}"/>
              </a:ext>
            </a:extLst>
          </p:cNvPr>
          <p:cNvCxnSpPr>
            <a:cxnSpLocks/>
            <a:endCxn id="48" idx="2"/>
          </p:cNvCxnSpPr>
          <p:nvPr/>
        </p:nvCxnSpPr>
        <p:spPr bwMode="gray">
          <a:xfrm>
            <a:off x="6727346" y="1849706"/>
            <a:ext cx="27176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1DEA025-525F-4C9B-83A1-F0A1CD7C17A9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 bwMode="gray">
          <a:xfrm>
            <a:off x="7542631" y="1849706"/>
            <a:ext cx="34328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7ED237D-6B32-493F-8DF3-C3AAE5216BB3}"/>
              </a:ext>
            </a:extLst>
          </p:cNvPr>
          <p:cNvSpPr txBox="1"/>
          <p:nvPr/>
        </p:nvSpPr>
        <p:spPr bwMode="gray">
          <a:xfrm>
            <a:off x="527740" y="1852045"/>
            <a:ext cx="43447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latin typeface="+mj-lt"/>
              </a:rPr>
              <a:t>B </a:t>
            </a:r>
            <a:r>
              <a:rPr lang="pt-BR" b="1" dirty="0" err="1">
                <a:latin typeface="+mj-lt"/>
              </a:rPr>
              <a:t>vs</a:t>
            </a:r>
            <a:r>
              <a:rPr lang="pt-BR" b="1" dirty="0">
                <a:latin typeface="+mj-lt"/>
              </a:rPr>
              <a:t> A</a:t>
            </a:r>
          </a:p>
          <a:p>
            <a:pPr algn="ctr"/>
            <a:r>
              <a:rPr lang="pt-BR" dirty="0"/>
              <a:t>a=2, c&gt;1 </a:t>
            </a:r>
            <a:r>
              <a:rPr lang="pt-BR" dirty="0">
                <a:cs typeface="Calibri" panose="020F0502020204030204" pitchFamily="34" charset="0"/>
              </a:rPr>
              <a:t>→ </a:t>
            </a:r>
            <a:r>
              <a:rPr lang="pt-BR" dirty="0"/>
              <a:t>AB </a:t>
            </a:r>
            <a:r>
              <a:rPr lang="el-GR" dirty="0">
                <a:cs typeface="Calibri" panose="020F0502020204030204" pitchFamily="34" charset="0"/>
              </a:rPr>
              <a:t>ϵ</a:t>
            </a:r>
            <a:r>
              <a:rPr lang="en-US" dirty="0"/>
              <a:t>[-</a:t>
            </a:r>
            <a:r>
              <a:rPr lang="en-US" dirty="0">
                <a:cs typeface="Calibri" panose="020F0502020204030204" pitchFamily="34" charset="0"/>
              </a:rPr>
              <a:t>∞,2</a:t>
            </a:r>
            <a:r>
              <a:rPr lang="pt-BR" dirty="0"/>
              <a:t>], B=2, A=2</a:t>
            </a:r>
            <a:endParaRPr lang="pt-BR" dirty="0">
              <a:latin typeface="+mj-lt"/>
            </a:endParaRPr>
          </a:p>
          <a:p>
            <a:pPr algn="ctr"/>
            <a:r>
              <a:rPr lang="pt-BR" dirty="0">
                <a:latin typeface="+mj-lt"/>
              </a:rPr>
              <a:t> a=2, c&lt;1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 </a:t>
            </a:r>
            <a:r>
              <a:rPr lang="el-GR" dirty="0">
                <a:latin typeface="+mj-lt"/>
                <a:cs typeface="Calibri" panose="020F0502020204030204" pitchFamily="34" charset="0"/>
              </a:rPr>
              <a:t>ϵ</a:t>
            </a:r>
            <a:r>
              <a:rPr lang="en-US" dirty="0">
                <a:latin typeface="+mj-lt"/>
              </a:rPr>
              <a:t>[</a:t>
            </a:r>
            <a:r>
              <a:rPr lang="pt-BR" dirty="0">
                <a:latin typeface="+mj-lt"/>
              </a:rPr>
              <a:t>2,3], B=2, A=2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B485B1-A052-4EBD-8CF4-CA3D309FB2CB}"/>
              </a:ext>
            </a:extLst>
          </p:cNvPr>
          <p:cNvSpPr txBox="1"/>
          <p:nvPr/>
        </p:nvSpPr>
        <p:spPr bwMode="gray">
          <a:xfrm>
            <a:off x="5481102" y="4063706"/>
            <a:ext cx="53457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+mj-lt"/>
              </a:rPr>
              <a:t>AB </a:t>
            </a:r>
            <a:r>
              <a:rPr lang="pt-BR" b="1" dirty="0" err="1">
                <a:latin typeface="+mj-lt"/>
              </a:rPr>
              <a:t>vs</a:t>
            </a:r>
            <a:r>
              <a:rPr lang="pt-BR" b="1" dirty="0">
                <a:latin typeface="+mj-lt"/>
              </a:rPr>
              <a:t> A</a:t>
            </a:r>
          </a:p>
          <a:p>
            <a:r>
              <a:rPr lang="pt-BR" dirty="0">
                <a:latin typeface="+mj-lt"/>
              </a:rPr>
              <a:t>c=1, a&lt;2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AB=A&lt;2, B=2, A&lt;2</a:t>
            </a:r>
          </a:p>
          <a:p>
            <a:r>
              <a:rPr lang="pt-BR" dirty="0">
                <a:latin typeface="+mj-lt"/>
              </a:rPr>
              <a:t>c=1, a&gt;2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AB=A&gt;2, B=2, A&gt;2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9E0372-3B8C-4BEA-9938-F77D8C86D27A}"/>
              </a:ext>
            </a:extLst>
          </p:cNvPr>
          <p:cNvSpPr txBox="1"/>
          <p:nvPr/>
        </p:nvSpPr>
        <p:spPr bwMode="gray">
          <a:xfrm>
            <a:off x="5123879" y="2572992"/>
            <a:ext cx="55718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+mj-lt"/>
              </a:rPr>
              <a:t>AB </a:t>
            </a:r>
            <a:r>
              <a:rPr lang="pt-BR" b="1" dirty="0" err="1">
                <a:latin typeface="+mj-lt"/>
              </a:rPr>
              <a:t>vs</a:t>
            </a:r>
            <a:r>
              <a:rPr lang="pt-BR" b="1" dirty="0">
                <a:latin typeface="+mj-lt"/>
              </a:rPr>
              <a:t> B</a:t>
            </a:r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c=a-1,c&lt;1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AB=2</a:t>
            </a:r>
            <a:r>
              <a:rPr lang="en-US" dirty="0">
                <a:cs typeface="Calibri" panose="020F0502020204030204" pitchFamily="34" charset="0"/>
              </a:rPr>
              <a:t>, </a:t>
            </a:r>
            <a:r>
              <a:rPr lang="pt-BR" dirty="0">
                <a:latin typeface="+mj-lt"/>
              </a:rPr>
              <a:t>B=2, A</a:t>
            </a:r>
            <a:r>
              <a:rPr lang="el-GR" dirty="0">
                <a:cs typeface="Calibri" panose="020F0502020204030204" pitchFamily="34" charset="0"/>
              </a:rPr>
              <a:t> ϵ </a:t>
            </a:r>
            <a:r>
              <a:rPr lang="en-US" dirty="0">
                <a:cs typeface="Calibri" panose="020F0502020204030204" pitchFamily="34" charset="0"/>
              </a:rPr>
              <a:t>[1,2] </a:t>
            </a:r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c=a-1,c&gt;1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</a:t>
            </a:r>
            <a:r>
              <a:rPr lang="en-US" dirty="0">
                <a:cs typeface="Calibri" panose="020F0502020204030204" pitchFamily="34" charset="0"/>
              </a:rPr>
              <a:t>=2</a:t>
            </a:r>
            <a:r>
              <a:rPr lang="pt-BR" dirty="0"/>
              <a:t>,</a:t>
            </a:r>
            <a:r>
              <a:rPr lang="pt-BR" dirty="0">
                <a:latin typeface="+mj-lt"/>
              </a:rPr>
              <a:t> B=2, A </a:t>
            </a:r>
            <a:r>
              <a:rPr lang="en-US" dirty="0">
                <a:cs typeface="Calibri" panose="020F0502020204030204" pitchFamily="34" charset="0"/>
              </a:rPr>
              <a:t>&gt; 2</a:t>
            </a:r>
            <a:endParaRPr lang="pt-BR" dirty="0">
              <a:latin typeface="+mj-lt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D048F1-4580-4660-B002-BF93D30309E4}"/>
              </a:ext>
            </a:extLst>
          </p:cNvPr>
          <p:cNvSpPr txBox="1"/>
          <p:nvPr/>
        </p:nvSpPr>
        <p:spPr bwMode="gray">
          <a:xfrm>
            <a:off x="97816" y="5680775"/>
            <a:ext cx="3386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+mj-lt"/>
              </a:rPr>
              <a:t>a=2,c=1 </a:t>
            </a:r>
            <a:r>
              <a:rPr lang="pt-BR" dirty="0">
                <a:latin typeface="+mj-lt"/>
                <a:cs typeface="Calibri" panose="020F0502020204030204" pitchFamily="34" charset="0"/>
              </a:rPr>
              <a:t>→ </a:t>
            </a:r>
            <a:r>
              <a:rPr lang="pt-BR" dirty="0">
                <a:latin typeface="+mj-lt"/>
              </a:rPr>
              <a:t>AB=B=A=2</a:t>
            </a:r>
            <a:endParaRPr lang="en-US" dirty="0">
              <a:latin typeface="+mj-lt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CD8F052-78BA-406D-AE81-3A77D2F25F11}"/>
              </a:ext>
            </a:extLst>
          </p:cNvPr>
          <p:cNvSpPr/>
          <p:nvPr/>
        </p:nvSpPr>
        <p:spPr bwMode="gray">
          <a:xfrm>
            <a:off x="3617489" y="4222689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CBCBF1AC-85F0-4575-A6B8-5A0E3ED51164}"/>
              </a:ext>
            </a:extLst>
          </p:cNvPr>
          <p:cNvCxnSpPr>
            <a:cxnSpLocks/>
            <a:stCxn id="75" idx="2"/>
            <a:endCxn id="74" idx="0"/>
          </p:cNvCxnSpPr>
          <p:nvPr/>
        </p:nvCxnSpPr>
        <p:spPr bwMode="gray">
          <a:xfrm rot="10800000" flipV="1">
            <a:off x="1791131" y="4314129"/>
            <a:ext cx="1826359" cy="1366646"/>
          </a:xfrm>
          <a:prstGeom prst="curvedConnector2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BC91DBE-AAFD-4747-A4C8-8B2E5720021C}"/>
              </a:ext>
            </a:extLst>
          </p:cNvPr>
          <p:cNvSpPr txBox="1"/>
          <p:nvPr/>
        </p:nvSpPr>
        <p:spPr bwMode="gray">
          <a:xfrm>
            <a:off x="0" y="6171986"/>
            <a:ext cx="119852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sources: Lecture 12 Network Effects and Cascading Behavior, Stanford CS224W, </a:t>
            </a:r>
            <a:r>
              <a:rPr lang="en-US" sz="1200" dirty="0" err="1"/>
              <a:t>Jures</a:t>
            </a:r>
            <a:r>
              <a:rPr lang="en-US" sz="1200" dirty="0"/>
              <a:t> Leskovec</a:t>
            </a:r>
          </a:p>
          <a:p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904E62-A069-4EA3-9053-66A33B87C32A}"/>
              </a:ext>
            </a:extLst>
          </p:cNvPr>
          <p:cNvSpPr txBox="1"/>
          <p:nvPr/>
        </p:nvSpPr>
        <p:spPr bwMode="gray">
          <a:xfrm>
            <a:off x="3526188" y="5273082"/>
            <a:ext cx="401794" cy="2863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>
                <a:latin typeface="+mj-lt"/>
              </a:rPr>
              <a:t>2</a:t>
            </a:r>
            <a:endParaRPr lang="en-US" sz="1200" b="1" dirty="0">
              <a:latin typeface="+mj-lt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467C6CD-654E-4428-97A1-E1BD148DE478}"/>
              </a:ext>
            </a:extLst>
          </p:cNvPr>
          <p:cNvSpPr/>
          <p:nvPr/>
        </p:nvSpPr>
        <p:spPr bwMode="gray">
          <a:xfrm>
            <a:off x="5871592" y="1604073"/>
            <a:ext cx="855754" cy="5123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86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61" grpId="0"/>
      <p:bldP spid="62" grpId="0"/>
      <p:bldP spid="63" grpId="0"/>
      <p:bldP spid="74" grpId="0"/>
      <p:bldP spid="75" grpId="0" animBg="1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665D-CE42-4745-BA87-7760034C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ACFC3-6D80-4ECC-8607-276CCA669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454629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Bond, R. M.,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Fariss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 J., Jones, J. J., Kramer, A. D., Marlow, C., Settle, J. E., &amp; Fowler, J. H. (2012). A 61-million-person experiment in social influence and political mobilization.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489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(7415), 295-298.</a:t>
            </a:r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Bessi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&amp; Ferrara, E. (2016). Social bots distort the 2016 US Presidential election online discussion.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First Monday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21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(11-7).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8B4A5-9D79-4C0E-AADA-E5887BE0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90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Probabilistic Cascading Models</a:t>
            </a:r>
          </a:p>
        </p:txBody>
      </p:sp>
    </p:spTree>
    <p:extLst>
      <p:ext uri="{BB962C8B-B14F-4D97-AF65-F5344CB8AC3E}">
        <p14:creationId xmlns:p14="http://schemas.microsoft.com/office/powerpoint/2010/main" val="2702064716"/>
      </p:ext>
    </p:extLst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3B692-6544-472D-81FE-DF866FE59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18015-04C2-4A0C-B19A-49F670D0C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C8E71-57A7-4ECB-9322-2F22D46F4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F4205-C847-4701-8F58-C7C2DEC0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8" y="1213308"/>
            <a:ext cx="5600227" cy="3681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F01DC-EE1F-48C8-AFF1-CA24D0BE9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233" y="1114163"/>
            <a:ext cx="5521725" cy="44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E1DC958E-D9A5-4186-9DED-4EF4899EEB97}"/>
              </a:ext>
            </a:extLst>
          </p:cNvPr>
          <p:cNvGrpSpPr/>
          <p:nvPr/>
        </p:nvGrpSpPr>
        <p:grpSpPr>
          <a:xfrm>
            <a:off x="8194165" y="2804960"/>
            <a:ext cx="3869642" cy="4106100"/>
            <a:chOff x="8049473" y="2740900"/>
            <a:chExt cx="3866859" cy="4175906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BE920FB-3E42-4AC9-BD6A-DCF530D10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9473" y="2740900"/>
              <a:ext cx="3866859" cy="41759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C4F1E4B-9A32-451B-B8CE-EC67F47D33FB}"/>
                    </a:ext>
                  </a:extLst>
                </p:cNvPr>
                <p:cNvSpPr txBox="1"/>
                <p:nvPr/>
              </p:nvSpPr>
              <p:spPr bwMode="gray">
                <a:xfrm>
                  <a:off x="8626927" y="3079524"/>
                  <a:ext cx="210214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>
                      <a:effectLst/>
                      <a:latin typeface="Arial" panose="020B0604020202020204" pitchFamily="34" charset="0"/>
                    </a:rPr>
                    <a:t>epidemic reproduction number</a:t>
                  </a: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C4F1E4B-9A32-451B-B8CE-EC67F47D3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8626927" y="3079524"/>
                  <a:ext cx="2102145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1739" t="-3191" b="-148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F96DE99-2431-4097-ACB5-329F3D42BC6B}"/>
                </a:ext>
              </a:extLst>
            </p:cNvPr>
            <p:cNvSpPr txBox="1"/>
            <p:nvPr/>
          </p:nvSpPr>
          <p:spPr bwMode="gray">
            <a:xfrm>
              <a:off x="8547882" y="3567284"/>
              <a:ext cx="16517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[</a:t>
              </a:r>
              <a:r>
                <a:rPr lang="en-US" sz="1200" dirty="0" err="1"/>
                <a:t>Bertozzi</a:t>
              </a:r>
              <a:r>
                <a:rPr lang="en-US" sz="1200" dirty="0"/>
                <a:t> 2020] 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0843E-3A13-4F6B-83EE-C81E7947A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DB5CA-5120-4888-A0E1-F4581E1B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19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437641-251D-460C-A4D5-21C5EDB6A034}"/>
              </a:ext>
            </a:extLst>
          </p:cNvPr>
          <p:cNvSpPr/>
          <p:nvPr/>
        </p:nvSpPr>
        <p:spPr bwMode="gray">
          <a:xfrm>
            <a:off x="267352" y="1226345"/>
            <a:ext cx="121450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Susceptible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50BB6C-01BC-4F0D-A2BB-D1DAD6B6392A}"/>
              </a:ext>
            </a:extLst>
          </p:cNvPr>
          <p:cNvSpPr/>
          <p:nvPr/>
        </p:nvSpPr>
        <p:spPr bwMode="gray">
          <a:xfrm>
            <a:off x="2090292" y="1226345"/>
            <a:ext cx="1159054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Infected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8EF1C4-A155-4283-9C4D-9F77ACF7CA13}"/>
              </a:ext>
            </a:extLst>
          </p:cNvPr>
          <p:cNvSpPr/>
          <p:nvPr/>
        </p:nvSpPr>
        <p:spPr bwMode="gray">
          <a:xfrm>
            <a:off x="3876578" y="1227140"/>
            <a:ext cx="117608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Recovered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975FA7-005B-4FF5-8CDA-431ED7C1E5E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 bwMode="gray">
          <a:xfrm>
            <a:off x="1481858" y="1635920"/>
            <a:ext cx="60843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65C2F9-2234-42B2-8A71-45CAC3F1244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 bwMode="gray">
          <a:xfrm>
            <a:off x="3249346" y="1635920"/>
            <a:ext cx="627232" cy="79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317A1B6-11AD-4CE4-BCBF-44CCFFB9362F}"/>
              </a:ext>
            </a:extLst>
          </p:cNvPr>
          <p:cNvCxnSpPr>
            <a:cxnSpLocks/>
            <a:stCxn id="10" idx="0"/>
            <a:endCxn id="8" idx="0"/>
          </p:cNvCxnSpPr>
          <p:nvPr/>
        </p:nvCxnSpPr>
        <p:spPr bwMode="gray">
          <a:xfrm rot="16200000" flipV="1">
            <a:off x="2669216" y="-568265"/>
            <a:ext cx="795" cy="3590016"/>
          </a:xfrm>
          <a:prstGeom prst="bentConnector3">
            <a:avLst>
              <a:gd name="adj1" fmla="val 21336855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2C90FF-BE0F-4299-84CC-5B6E07DB8488}"/>
              </a:ext>
            </a:extLst>
          </p:cNvPr>
          <p:cNvSpPr txBox="1"/>
          <p:nvPr/>
        </p:nvSpPr>
        <p:spPr bwMode="gray">
          <a:xfrm>
            <a:off x="2544922" y="768404"/>
            <a:ext cx="1218123" cy="3177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alpha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08D951-C30E-48FE-924B-8721DC445C58}"/>
              </a:ext>
            </a:extLst>
          </p:cNvPr>
          <p:cNvSpPr txBox="1"/>
          <p:nvPr/>
        </p:nvSpPr>
        <p:spPr bwMode="gray">
          <a:xfrm>
            <a:off x="1597163" y="1315124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β</a:t>
            </a:r>
            <a:r>
              <a:rPr lang="en-US" dirty="0"/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D28015-B6A7-43AF-AAB5-2668E43985F5}"/>
              </a:ext>
            </a:extLst>
          </p:cNvPr>
          <p:cNvSpPr txBox="1"/>
          <p:nvPr/>
        </p:nvSpPr>
        <p:spPr bwMode="gray">
          <a:xfrm>
            <a:off x="3452196" y="1315124"/>
            <a:ext cx="460212" cy="2640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sz="1600" i="1" dirty="0"/>
              <a:t>γ</a:t>
            </a:r>
            <a:endParaRPr lang="en-US" sz="16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B7753E-8C1A-4257-B8B3-36E90E0249C2}"/>
              </a:ext>
            </a:extLst>
          </p:cNvPr>
          <p:cNvSpPr txBox="1"/>
          <p:nvPr/>
        </p:nvSpPr>
        <p:spPr bwMode="gray">
          <a:xfrm>
            <a:off x="2717111" y="2332430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4B26BB-1E0D-4C8A-8022-AFE7FF047423}"/>
              </a:ext>
            </a:extLst>
          </p:cNvPr>
          <p:cNvSpPr txBox="1"/>
          <p:nvPr/>
        </p:nvSpPr>
        <p:spPr bwMode="gray">
          <a:xfrm>
            <a:off x="4432293" y="2276888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30C071-C5D2-4C15-ACEA-8DD76A02D753}"/>
              </a:ext>
            </a:extLst>
          </p:cNvPr>
          <p:cNvCxnSpPr>
            <a:cxnSpLocks/>
            <a:stCxn id="10" idx="2"/>
            <a:endCxn id="33" idx="0"/>
          </p:cNvCxnSpPr>
          <p:nvPr/>
        </p:nvCxnSpPr>
        <p:spPr bwMode="gray">
          <a:xfrm>
            <a:off x="4464621" y="2046290"/>
            <a:ext cx="176067" cy="23059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6EA4D5-E6E3-47DF-85FB-6B6256D1F0B3}"/>
              </a:ext>
            </a:extLst>
          </p:cNvPr>
          <p:cNvCxnSpPr>
            <a:cxnSpLocks/>
            <a:stCxn id="9" idx="2"/>
            <a:endCxn id="32" idx="0"/>
          </p:cNvCxnSpPr>
          <p:nvPr/>
        </p:nvCxnSpPr>
        <p:spPr bwMode="gray">
          <a:xfrm>
            <a:off x="2669819" y="2045495"/>
            <a:ext cx="255687" cy="28693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9241531-2D7C-43F5-BDEC-53BFC9C04274}"/>
              </a:ext>
            </a:extLst>
          </p:cNvPr>
          <p:cNvSpPr txBox="1"/>
          <p:nvPr/>
        </p:nvSpPr>
        <p:spPr bwMode="gray">
          <a:xfrm>
            <a:off x="931865" y="2309236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3A81858-DDB5-4CA9-83A4-68B6750439BD}"/>
              </a:ext>
            </a:extLst>
          </p:cNvPr>
          <p:cNvCxnSpPr>
            <a:cxnSpLocks/>
            <a:endCxn id="43" idx="0"/>
          </p:cNvCxnSpPr>
          <p:nvPr/>
        </p:nvCxnSpPr>
        <p:spPr bwMode="gray">
          <a:xfrm>
            <a:off x="921185" y="2045495"/>
            <a:ext cx="219075" cy="2637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233794-6778-4BEA-AB6F-E10C3E5CC1FA}"/>
              </a:ext>
            </a:extLst>
          </p:cNvPr>
          <p:cNvSpPr txBox="1"/>
          <p:nvPr/>
        </p:nvSpPr>
        <p:spPr bwMode="gray">
          <a:xfrm>
            <a:off x="61578" y="923194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*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2281DC9-6FD6-4754-A4C7-C9AB2C6244D3}"/>
              </a:ext>
            </a:extLst>
          </p:cNvPr>
          <p:cNvCxnSpPr>
            <a:cxnSpLocks/>
          </p:cNvCxnSpPr>
          <p:nvPr/>
        </p:nvCxnSpPr>
        <p:spPr bwMode="gray">
          <a:xfrm>
            <a:off x="368831" y="945793"/>
            <a:ext cx="219075" cy="2637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49AE066-B597-4022-9603-F5EFD62A5E2B}"/>
              </a:ext>
            </a:extLst>
          </p:cNvPr>
          <p:cNvSpPr txBox="1"/>
          <p:nvPr/>
        </p:nvSpPr>
        <p:spPr bwMode="gray">
          <a:xfrm>
            <a:off x="184506" y="2740900"/>
            <a:ext cx="2234844" cy="18078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* birth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μ</a:t>
            </a:r>
            <a:r>
              <a:rPr lang="en-US" dirty="0"/>
              <a:t> mortality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I infection rate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sz="1800" i="1" dirty="0"/>
              <a:t>γ</a:t>
            </a:r>
            <a:r>
              <a:rPr lang="en-US" i="1" dirty="0"/>
              <a:t> recovery rate</a:t>
            </a: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reinfection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92C73C-95B4-4CDA-9A30-D4679CEF9372}"/>
                  </a:ext>
                </a:extLst>
              </p:cNvPr>
              <p:cNvSpPr txBox="1"/>
              <p:nvPr/>
            </p:nvSpPr>
            <p:spPr bwMode="gray">
              <a:xfrm>
                <a:off x="128193" y="4665729"/>
                <a:ext cx="3083307" cy="1821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chemeClr val="accent6">
                        <a:lumMod val="10000"/>
                      </a:schemeClr>
                    </a:solidFill>
                  </a:rPr>
                  <a:t>Rates of Change 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0070C0"/>
                    </a:solidFill>
                  </a:rPr>
                  <a:t>Susceptible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𝑆𝐼</m:t>
                    </m:r>
                  </m:oMath>
                </a14:m>
                <a:endParaRPr lang="en-US" dirty="0"/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FF6600"/>
                    </a:solidFill>
                  </a:rPr>
                  <a:t>Infected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=−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𝑆𝐼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solidFill>
                    <a:srgbClr val="FF6600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>
                    <a:solidFill>
                      <a:srgbClr val="00B050"/>
                    </a:solidFill>
                  </a:rPr>
                  <a:t>Recovered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92C73C-95B4-4CDA-9A30-D4679CEF9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8193" y="4665729"/>
                <a:ext cx="3083307" cy="1821076"/>
              </a:xfrm>
              <a:prstGeom prst="rect">
                <a:avLst/>
              </a:prstGeom>
              <a:blipFill>
                <a:blip r:embed="rId5"/>
                <a:stretch>
                  <a:fillRect l="-1581" t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05885F1F-CCF0-48B9-A2FC-EE66183E34F4}"/>
              </a:ext>
            </a:extLst>
          </p:cNvPr>
          <p:cNvGrpSpPr/>
          <p:nvPr/>
        </p:nvGrpSpPr>
        <p:grpSpPr>
          <a:xfrm>
            <a:off x="3035865" y="2951624"/>
            <a:ext cx="4820017" cy="3762375"/>
            <a:chOff x="3153983" y="3045098"/>
            <a:chExt cx="4820017" cy="3762375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BA90804-E5F8-4A98-8DC0-C2EDB183DEC2}"/>
                </a:ext>
              </a:extLst>
            </p:cNvPr>
            <p:cNvGrpSpPr/>
            <p:nvPr/>
          </p:nvGrpSpPr>
          <p:grpSpPr>
            <a:xfrm>
              <a:off x="3211500" y="3045098"/>
              <a:ext cx="4762500" cy="3762375"/>
              <a:chOff x="3211500" y="3045098"/>
              <a:chExt cx="4762500" cy="3762375"/>
            </a:xfrm>
          </p:grpSpPr>
          <p:pic>
            <p:nvPicPr>
              <p:cNvPr id="49" name="Picture 48" descr="Chart&#10;&#10;Description automatically generated">
                <a:extLst>
                  <a:ext uri="{FF2B5EF4-FFF2-40B4-BE49-F238E27FC236}">
                    <a16:creationId xmlns:a16="http://schemas.microsoft.com/office/drawing/2014/main" id="{1741C177-4166-4ED4-9EBC-771D2B307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1500" y="3045098"/>
                <a:ext cx="4762500" cy="376237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E199E75-2825-4D07-A405-8DDE1928AD30}"/>
                  </a:ext>
                </a:extLst>
              </p:cNvPr>
              <p:cNvSpPr txBox="1"/>
              <p:nvPr/>
            </p:nvSpPr>
            <p:spPr bwMode="gray">
              <a:xfrm>
                <a:off x="6096000" y="3098958"/>
                <a:ext cx="214559" cy="819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chemeClr val="accent4">
                        <a:lumMod val="75000"/>
                      </a:schemeClr>
                    </a:solidFill>
                  </a:rPr>
                  <a:t>S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rgbClr val="FF6600"/>
                    </a:solidFill>
                  </a:rPr>
                  <a:t>I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>
                    <a:solidFill>
                      <a:srgbClr val="00B050"/>
                    </a:solidFill>
                  </a:rPr>
                  <a:t>R</a:t>
                </a: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13BFF09-DC35-484B-A5C9-59AF073A0954}"/>
                </a:ext>
              </a:extLst>
            </p:cNvPr>
            <p:cNvSpPr txBox="1"/>
            <p:nvPr/>
          </p:nvSpPr>
          <p:spPr bwMode="gray">
            <a:xfrm>
              <a:off x="3153983" y="6188869"/>
              <a:ext cx="143396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/>
                <a:t>[Wikipedia 2020] 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91D0146-7B76-40FE-A92D-B9785CB59DAF}"/>
              </a:ext>
            </a:extLst>
          </p:cNvPr>
          <p:cNvGrpSpPr/>
          <p:nvPr/>
        </p:nvGrpSpPr>
        <p:grpSpPr>
          <a:xfrm>
            <a:off x="8669301" y="3861200"/>
            <a:ext cx="3306340" cy="2385549"/>
            <a:chOff x="8542098" y="3780368"/>
            <a:chExt cx="3306340" cy="2385549"/>
          </a:xfrm>
        </p:grpSpPr>
        <p:graphicFrame>
          <p:nvGraphicFramePr>
            <p:cNvPr id="65" name="Object 64">
              <a:extLst>
                <a:ext uri="{FF2B5EF4-FFF2-40B4-BE49-F238E27FC236}">
                  <a16:creationId xmlns:a16="http://schemas.microsoft.com/office/drawing/2014/main" id="{B38AD5B2-7771-4484-9502-07EBD831A81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4331483"/>
                </p:ext>
              </p:extLst>
            </p:nvPr>
          </p:nvGraphicFramePr>
          <p:xfrm>
            <a:off x="10488384" y="3780368"/>
            <a:ext cx="1360054" cy="23855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7" imgW="2671920" imgH="4686480" progId="Paint.Picture">
                    <p:embed/>
                  </p:oleObj>
                </mc:Choice>
                <mc:Fallback>
                  <p:oleObj name="Bitmap Image" r:id="rId7" imgW="2671920" imgH="468648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0488384" y="3780368"/>
                          <a:ext cx="1360054" cy="23855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F47CBBD-78E3-4EAD-908B-C4D01E25569A}"/>
                </a:ext>
              </a:extLst>
            </p:cNvPr>
            <p:cNvSpPr txBox="1"/>
            <p:nvPr/>
          </p:nvSpPr>
          <p:spPr bwMode="gray">
            <a:xfrm>
              <a:off x="8542098" y="3788365"/>
              <a:ext cx="16517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[</a:t>
              </a:r>
              <a:r>
                <a:rPr lang="en-US" sz="1200" dirty="0" err="1"/>
                <a:t>Eisensberg</a:t>
              </a:r>
              <a:r>
                <a:rPr lang="en-US" sz="1200" dirty="0"/>
                <a:t> 2020] 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B6B4CBBA-F5FC-48CC-A505-CAB273DB0B75}"/>
              </a:ext>
            </a:extLst>
          </p:cNvPr>
          <p:cNvSpPr txBox="1"/>
          <p:nvPr/>
        </p:nvSpPr>
        <p:spPr bwMode="gray">
          <a:xfrm>
            <a:off x="5408184" y="2645079"/>
            <a:ext cx="665562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u="sng" dirty="0"/>
              <a:t>[Stevens 2020]</a:t>
            </a:r>
            <a:r>
              <a:rPr lang="en-US" sz="1200" dirty="0"/>
              <a:t>: </a:t>
            </a:r>
            <a:r>
              <a:rPr lang="en-US" sz="1200" dirty="0">
                <a:hlinkClick r:id="rId9"/>
              </a:rPr>
              <a:t>https://twitter.com/Harry_Stevens/status/1238940084994523136</a:t>
            </a:r>
            <a:r>
              <a:rPr lang="en-US" sz="1200" dirty="0"/>
              <a:t> </a:t>
            </a:r>
          </a:p>
        </p:txBody>
      </p:sp>
      <p:pic>
        <p:nvPicPr>
          <p:cNvPr id="81" name="Picture 80" descr="Shape&#10;&#10;Description automatically generated with medium confidence">
            <a:extLst>
              <a:ext uri="{FF2B5EF4-FFF2-40B4-BE49-F238E27FC236}">
                <a16:creationId xmlns:a16="http://schemas.microsoft.com/office/drawing/2014/main" id="{3B040BDF-D3A1-455A-8B80-6E1A8C1C24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158" y="858179"/>
            <a:ext cx="2731649" cy="1820087"/>
          </a:xfrm>
          <a:prstGeom prst="rect">
            <a:avLst/>
          </a:prstGeom>
          <a:ln>
            <a:solidFill>
              <a:schemeClr val="accent3"/>
            </a:solidFill>
          </a:ln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D7EB01B-D3C8-4D3A-A47E-E6E5AA3033E8}"/>
              </a:ext>
            </a:extLst>
          </p:cNvPr>
          <p:cNvGrpSpPr/>
          <p:nvPr/>
        </p:nvGrpSpPr>
        <p:grpSpPr>
          <a:xfrm>
            <a:off x="5106822" y="927731"/>
            <a:ext cx="4196356" cy="1617427"/>
            <a:chOff x="5228731" y="927290"/>
            <a:chExt cx="4196356" cy="1617427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C9C1E07-8476-485C-8BC9-8B9CF25EF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28731" y="927290"/>
              <a:ext cx="4157225" cy="1617427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0CC6CB8-D441-4F0C-A734-9BED42F7EC46}"/>
                </a:ext>
              </a:extLst>
            </p:cNvPr>
            <p:cNvSpPr txBox="1"/>
            <p:nvPr/>
          </p:nvSpPr>
          <p:spPr bwMode="gray">
            <a:xfrm>
              <a:off x="8126416" y="1039170"/>
              <a:ext cx="12986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/>
                <a:t>[</a:t>
              </a:r>
              <a:r>
                <a:rPr lang="en-US" sz="1100" dirty="0" err="1"/>
                <a:t>Bertozzi</a:t>
              </a:r>
              <a:r>
                <a:rPr lang="en-US" sz="1100" dirty="0"/>
                <a:t> 2020]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7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6E955B-A4CD-456E-8D9C-AABAFDACD721}"/>
              </a:ext>
            </a:extLst>
          </p:cNvPr>
          <p:cNvSpPr/>
          <p:nvPr/>
        </p:nvSpPr>
        <p:spPr bwMode="gray">
          <a:xfrm>
            <a:off x="0" y="5353648"/>
            <a:ext cx="12192000" cy="1504352"/>
          </a:xfrm>
          <a:prstGeom prst="rect">
            <a:avLst/>
          </a:prstGeom>
          <a:solidFill>
            <a:srgbClr val="B1063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B387A-9B0D-46E0-8B44-4DB9E61D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Quick recap – Where are we 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E8E0B-DE42-418B-8913-D8A1953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2401A-49B6-4950-A4BC-A253D9A84CD8}"/>
              </a:ext>
            </a:extLst>
          </p:cNvPr>
          <p:cNvSpPr txBox="1"/>
          <p:nvPr/>
        </p:nvSpPr>
        <p:spPr bwMode="gray">
          <a:xfrm>
            <a:off x="87459" y="852481"/>
            <a:ext cx="6062497" cy="5951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Intro and Course Organization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Graph Metr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ics and Random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Structural Features – Clustering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Message Passing &amp; Belief Propagation</a:t>
            </a:r>
            <a:endParaRPr lang="en-US" sz="1600" i="0" dirty="0">
              <a:solidFill>
                <a:srgbClr val="222222"/>
              </a:solidFill>
              <a:effectLst/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Embeddings - Message Passing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PageRank &amp; Markov Chains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Convolutional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Attention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Evolution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Temporal Graph Networks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Graph Neural Differential Equations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 Deep Graph Generative Models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 Causal Graph Neural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 Propagation Graph Neural Networks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Network Effects, Cascading and Contagion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Outbreak Detection and Influence Maximization</a:t>
            </a:r>
            <a:endParaRPr lang="en-US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4AFEFE2-C6EC-4D70-B6A9-EA6049991254}"/>
              </a:ext>
            </a:extLst>
          </p:cNvPr>
          <p:cNvSpPr/>
          <p:nvPr/>
        </p:nvSpPr>
        <p:spPr bwMode="gray">
          <a:xfrm>
            <a:off x="5520531" y="1114697"/>
            <a:ext cx="391886" cy="1497874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2A4B4BE-8E12-4FB8-A865-9329AB6639E8}"/>
              </a:ext>
            </a:extLst>
          </p:cNvPr>
          <p:cNvSpPr/>
          <p:nvPr/>
        </p:nvSpPr>
        <p:spPr bwMode="gray">
          <a:xfrm>
            <a:off x="5556774" y="2922377"/>
            <a:ext cx="383177" cy="2212593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D2C95-6798-4E3A-A190-0D6228A1A053}"/>
              </a:ext>
            </a:extLst>
          </p:cNvPr>
          <p:cNvSpPr txBox="1"/>
          <p:nvPr/>
        </p:nvSpPr>
        <p:spPr bwMode="gray">
          <a:xfrm>
            <a:off x="6040865" y="1694082"/>
            <a:ext cx="2505321" cy="4206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Description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1C55D-B08A-427E-83A5-373028255984}"/>
              </a:ext>
            </a:extLst>
          </p:cNvPr>
          <p:cNvSpPr txBox="1"/>
          <p:nvPr/>
        </p:nvSpPr>
        <p:spPr bwMode="gray">
          <a:xfrm>
            <a:off x="6096000" y="3875669"/>
            <a:ext cx="2272937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Prediction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9302E-E209-43A5-9FA6-79140C433C07}"/>
              </a:ext>
            </a:extLst>
          </p:cNvPr>
          <p:cNvSpPr txBox="1"/>
          <p:nvPr/>
        </p:nvSpPr>
        <p:spPr bwMode="gray">
          <a:xfrm>
            <a:off x="8694470" y="1358752"/>
            <a:ext cx="3144050" cy="14268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Understand a phenomenon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Extract features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Stablish baselines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Preprocessing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06FA7-B0AC-4082-9584-8B9A849C7A2B}"/>
              </a:ext>
            </a:extLst>
          </p:cNvPr>
          <p:cNvSpPr txBox="1"/>
          <p:nvPr/>
        </p:nvSpPr>
        <p:spPr bwMode="gray">
          <a:xfrm>
            <a:off x="8546186" y="973043"/>
            <a:ext cx="2727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Design concerns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C5DA3B-6DB3-4A2D-A4BB-E8DC068A07AA}"/>
              </a:ext>
            </a:extLst>
          </p:cNvPr>
          <p:cNvSpPr txBox="1"/>
          <p:nvPr/>
        </p:nvSpPr>
        <p:spPr bwMode="gray">
          <a:xfrm>
            <a:off x="8637958" y="3276912"/>
            <a:ext cx="3395485" cy="13573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Predict an outcome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ML architecture and pipeline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Training models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Evaluation 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FA719-9994-4AC1-A848-FAC8760F553C}"/>
              </a:ext>
            </a:extLst>
          </p:cNvPr>
          <p:cNvSpPr txBox="1"/>
          <p:nvPr/>
        </p:nvSpPr>
        <p:spPr bwMode="gray">
          <a:xfrm>
            <a:off x="9083566" y="5463323"/>
            <a:ext cx="2818500" cy="1130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Effects of interventions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Risks of confounding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Causal structure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B3916D4-BD64-4630-9A40-FF2A370826CF}"/>
              </a:ext>
            </a:extLst>
          </p:cNvPr>
          <p:cNvSpPr/>
          <p:nvPr/>
        </p:nvSpPr>
        <p:spPr bwMode="gray">
          <a:xfrm>
            <a:off x="5839569" y="5349419"/>
            <a:ext cx="397846" cy="1365974"/>
          </a:xfrm>
          <a:prstGeom prst="rightBrace">
            <a:avLst/>
          </a:prstGeom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519DA-6535-4465-8725-A5FDE9C3DD3A}"/>
              </a:ext>
            </a:extLst>
          </p:cNvPr>
          <p:cNvSpPr txBox="1"/>
          <p:nvPr/>
        </p:nvSpPr>
        <p:spPr bwMode="gray">
          <a:xfrm>
            <a:off x="6366895" y="5866993"/>
            <a:ext cx="2412273" cy="322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Intervention models</a:t>
            </a:r>
          </a:p>
        </p:txBody>
      </p:sp>
    </p:spTree>
    <p:extLst>
      <p:ext uri="{BB962C8B-B14F-4D97-AF65-F5344CB8AC3E}">
        <p14:creationId xmlns:p14="http://schemas.microsoft.com/office/powerpoint/2010/main" val="2624926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>
            <a:extLst>
              <a:ext uri="{FF2B5EF4-FFF2-40B4-BE49-F238E27FC236}">
                <a16:creationId xmlns:a16="http://schemas.microsoft.com/office/drawing/2014/main" id="{0D176C39-F0B9-4249-AF95-9A84DA782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69" y="4133575"/>
            <a:ext cx="4799098" cy="2242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83572-1D5B-4AFF-A752-45BD61A3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SEIZ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DFA34-9FF1-457B-A7CB-E195A7A5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82A885-704B-4E4C-A418-2AD56D70952C}"/>
              </a:ext>
            </a:extLst>
          </p:cNvPr>
          <p:cNvSpPr/>
          <p:nvPr/>
        </p:nvSpPr>
        <p:spPr bwMode="gray">
          <a:xfrm>
            <a:off x="484643" y="2446162"/>
            <a:ext cx="121450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Susceptible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A5AF84-1007-46BB-8F88-B513AD234E63}"/>
              </a:ext>
            </a:extLst>
          </p:cNvPr>
          <p:cNvSpPr/>
          <p:nvPr/>
        </p:nvSpPr>
        <p:spPr bwMode="gray">
          <a:xfrm>
            <a:off x="4238663" y="1523733"/>
            <a:ext cx="1159054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Infected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9C608DC-626D-40AA-B761-32A3532CC399}"/>
              </a:ext>
            </a:extLst>
          </p:cNvPr>
          <p:cNvSpPr/>
          <p:nvPr/>
        </p:nvSpPr>
        <p:spPr bwMode="gray">
          <a:xfrm>
            <a:off x="4230147" y="2907238"/>
            <a:ext cx="1176086" cy="67811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Exposed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BBC373-6562-4026-A96C-68312EA5372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 bwMode="gray">
          <a:xfrm flipV="1">
            <a:off x="1699149" y="1933308"/>
            <a:ext cx="2539514" cy="92242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4A71C7-3B16-4BA6-A44F-20CC14EF4557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 bwMode="gray">
          <a:xfrm flipV="1">
            <a:off x="4818190" y="2342883"/>
            <a:ext cx="0" cy="56435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D39848-C466-41E8-BD7A-FCD594886E7C}"/>
              </a:ext>
            </a:extLst>
          </p:cNvPr>
          <p:cNvSpPr txBox="1"/>
          <p:nvPr/>
        </p:nvSpPr>
        <p:spPr bwMode="gray">
          <a:xfrm>
            <a:off x="4693293" y="1065792"/>
            <a:ext cx="1218123" cy="3177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α</a:t>
            </a:r>
            <a:r>
              <a:rPr lang="en-US" dirty="0"/>
              <a:t> alpha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6134C-25B8-4E41-8DCD-7FEBBEBA2726}"/>
              </a:ext>
            </a:extLst>
          </p:cNvPr>
          <p:cNvSpPr txBox="1"/>
          <p:nvPr/>
        </p:nvSpPr>
        <p:spPr bwMode="gray">
          <a:xfrm>
            <a:off x="2113031" y="2329210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l-GR" dirty="0"/>
              <a:t>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9EBD30-1D21-4D6F-9A2A-A229C70CE2C2}"/>
                  </a:ext>
                </a:extLst>
              </p:cNvPr>
              <p:cNvSpPr txBox="1"/>
              <p:nvPr/>
            </p:nvSpPr>
            <p:spPr bwMode="gray">
              <a:xfrm>
                <a:off x="5629779" y="1904522"/>
                <a:ext cx="460212" cy="264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9EBD30-1D21-4D6F-9A2A-A229C70C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29779" y="1904522"/>
                <a:ext cx="460212" cy="264007"/>
              </a:xfrm>
              <a:prstGeom prst="rect">
                <a:avLst/>
              </a:prstGeom>
              <a:blipFill>
                <a:blip r:embed="rId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E986C-3422-465B-8459-4B68081858DB}"/>
                  </a:ext>
                </a:extLst>
              </p:cNvPr>
              <p:cNvSpPr txBox="1"/>
              <p:nvPr/>
            </p:nvSpPr>
            <p:spPr bwMode="gray">
              <a:xfrm>
                <a:off x="4863569" y="2419168"/>
                <a:ext cx="416790" cy="294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E986C-3422-465B-8459-4B6808185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63569" y="2419168"/>
                <a:ext cx="416790" cy="294745"/>
              </a:xfrm>
              <a:prstGeom prst="rect">
                <a:avLst/>
              </a:prstGeom>
              <a:blipFill>
                <a:blip r:embed="rId5"/>
                <a:stretch>
                  <a:fillRect b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4C2C38-097B-4DF3-8E3F-9E728014EED8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 bwMode="gray">
          <a:xfrm>
            <a:off x="1699149" y="2855737"/>
            <a:ext cx="2496764" cy="170368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165A69-4974-4083-A68E-2EE73C1ECF2C}"/>
                  </a:ext>
                </a:extLst>
              </p:cNvPr>
              <p:cNvSpPr txBox="1"/>
              <p:nvPr/>
            </p:nvSpPr>
            <p:spPr bwMode="gray">
              <a:xfrm>
                <a:off x="3447633" y="3584145"/>
                <a:ext cx="699494" cy="327732"/>
              </a:xfrm>
              <a:prstGeom prst="rect">
                <a:avLst/>
              </a:prstGeom>
              <a:solidFill>
                <a:srgbClr val="FDC0D2">
                  <a:alpha val="30196"/>
                </a:srgbClr>
              </a:solidFill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 algn="ctr"/>
                <a:r>
                  <a:rPr lang="en-US" dirty="0"/>
                  <a:t>1-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165A69-4974-4083-A68E-2EE73C1EC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47633" y="3584145"/>
                <a:ext cx="699494" cy="327732"/>
              </a:xfrm>
              <a:prstGeom prst="rect">
                <a:avLst/>
              </a:prstGeom>
              <a:blipFill>
                <a:blip r:embed="rId6"/>
                <a:stretch>
                  <a:fillRect l="-3509" t="-24074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A32D91-E6B3-4EC3-90E8-95F0A9086B76}"/>
              </a:ext>
            </a:extLst>
          </p:cNvPr>
          <p:cNvCxnSpPr>
            <a:cxnSpLocks/>
            <a:stCxn id="118" idx="3"/>
          </p:cNvCxnSpPr>
          <p:nvPr/>
        </p:nvCxnSpPr>
        <p:spPr bwMode="gray">
          <a:xfrm>
            <a:off x="1646893" y="1959785"/>
            <a:ext cx="399300" cy="383486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67146FB-734A-41D1-980B-AFB4DA3E5139}"/>
              </a:ext>
            </a:extLst>
          </p:cNvPr>
          <p:cNvSpPr txBox="1"/>
          <p:nvPr/>
        </p:nvSpPr>
        <p:spPr bwMode="gray">
          <a:xfrm>
            <a:off x="2871617" y="329909"/>
            <a:ext cx="6053426" cy="4095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i="1" dirty="0"/>
              <a:t>S susceptible, E exposed, I infection rate, Z skeptics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1C9B770-CA95-4291-924C-7A8160BC0915}"/>
              </a:ext>
            </a:extLst>
          </p:cNvPr>
          <p:cNvSpPr/>
          <p:nvPr/>
        </p:nvSpPr>
        <p:spPr bwMode="gray">
          <a:xfrm>
            <a:off x="4195913" y="4149844"/>
            <a:ext cx="1176086" cy="81915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Skeptic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7A3F8E1D-6EBA-40E7-A975-DBF1EB38E0CF}"/>
              </a:ext>
            </a:extLst>
          </p:cNvPr>
          <p:cNvCxnSpPr>
            <a:cxnSpLocks/>
            <a:endCxn id="86" idx="0"/>
          </p:cNvCxnSpPr>
          <p:nvPr/>
        </p:nvCxnSpPr>
        <p:spPr bwMode="gray">
          <a:xfrm>
            <a:off x="2858203" y="2419168"/>
            <a:ext cx="1739700" cy="409575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68C598BE-06C5-48BF-8356-C438BA4459B1}"/>
              </a:ext>
            </a:extLst>
          </p:cNvPr>
          <p:cNvCxnSpPr>
            <a:cxnSpLocks/>
            <a:stCxn id="7" idx="3"/>
            <a:endCxn id="6" idx="3"/>
          </p:cNvCxnSpPr>
          <p:nvPr/>
        </p:nvCxnSpPr>
        <p:spPr bwMode="gray">
          <a:xfrm flipH="1" flipV="1">
            <a:off x="5397717" y="1933308"/>
            <a:ext cx="8516" cy="1312985"/>
          </a:xfrm>
          <a:prstGeom prst="curvedConnector3">
            <a:avLst>
              <a:gd name="adj1" fmla="val -514502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ECFBCCC0-AC2E-4979-9088-F76BD3ED9A8B}"/>
              </a:ext>
            </a:extLst>
          </p:cNvPr>
          <p:cNvCxnSpPr>
            <a:cxnSpLocks/>
            <a:endCxn id="88" idx="2"/>
          </p:cNvCxnSpPr>
          <p:nvPr/>
        </p:nvCxnSpPr>
        <p:spPr bwMode="gray">
          <a:xfrm flipV="1">
            <a:off x="3367571" y="3676785"/>
            <a:ext cx="1230332" cy="309938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833ABE1-3855-430E-8428-F4807AEC8964}"/>
              </a:ext>
            </a:extLst>
          </p:cNvPr>
          <p:cNvSpPr/>
          <p:nvPr/>
        </p:nvSpPr>
        <p:spPr bwMode="gray">
          <a:xfrm>
            <a:off x="4494974" y="2828743"/>
            <a:ext cx="205857" cy="4571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A96744F-DAD5-4BD8-A8FA-5E2F5AA22B84}"/>
              </a:ext>
            </a:extLst>
          </p:cNvPr>
          <p:cNvSpPr/>
          <p:nvPr/>
        </p:nvSpPr>
        <p:spPr bwMode="gray">
          <a:xfrm>
            <a:off x="4494974" y="3631066"/>
            <a:ext cx="205857" cy="4571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51EC385-465D-4692-9385-462592C01FA0}"/>
              </a:ext>
            </a:extLst>
          </p:cNvPr>
          <p:cNvSpPr txBox="1"/>
          <p:nvPr/>
        </p:nvSpPr>
        <p:spPr bwMode="gray">
          <a:xfrm>
            <a:off x="3588985" y="1788710"/>
            <a:ext cx="416790" cy="294745"/>
          </a:xfrm>
          <a:prstGeom prst="rect">
            <a:avLst/>
          </a:prstGeom>
          <a:solidFill>
            <a:srgbClr val="FDC0D2">
              <a:alpha val="30196"/>
            </a:srgbClr>
          </a:solidFill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p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886DC24-30A2-4824-BE82-32E9689AE9BE}"/>
              </a:ext>
            </a:extLst>
          </p:cNvPr>
          <p:cNvSpPr txBox="1"/>
          <p:nvPr/>
        </p:nvSpPr>
        <p:spPr bwMode="gray">
          <a:xfrm>
            <a:off x="3518771" y="2472913"/>
            <a:ext cx="557218" cy="320956"/>
          </a:xfrm>
          <a:prstGeom prst="rect">
            <a:avLst/>
          </a:prstGeom>
          <a:solidFill>
            <a:srgbClr val="FDC0D2">
              <a:alpha val="30196"/>
            </a:srgbClr>
          </a:solidFill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lvl1pPr>
          </a:lstStyle>
          <a:p>
            <a:pPr algn="ctr"/>
            <a:r>
              <a:rPr lang="en-US" dirty="0"/>
              <a:t>1-p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112C3F2-4900-44C7-8324-9269EDAEF85D}"/>
              </a:ext>
            </a:extLst>
          </p:cNvPr>
          <p:cNvSpPr txBox="1"/>
          <p:nvPr/>
        </p:nvSpPr>
        <p:spPr bwMode="gray">
          <a:xfrm>
            <a:off x="2138406" y="3437975"/>
            <a:ext cx="416790" cy="294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80C707-CA7B-4764-96F5-BCCD81D52A5B}"/>
                  </a:ext>
                </a:extLst>
              </p:cNvPr>
              <p:cNvSpPr txBox="1"/>
              <p:nvPr/>
            </p:nvSpPr>
            <p:spPr bwMode="gray">
              <a:xfrm>
                <a:off x="1991858" y="1041747"/>
                <a:ext cx="224680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Probability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given contact with adopters</a:t>
                </a:r>
                <a:endParaRPr lang="en-US" sz="16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80C707-CA7B-4764-96F5-BCCD81D5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91858" y="1041747"/>
                <a:ext cx="2246805" cy="830997"/>
              </a:xfrm>
              <a:prstGeom prst="rect">
                <a:avLst/>
              </a:prstGeom>
              <a:blipFill>
                <a:blip r:embed="rId7"/>
                <a:stretch>
                  <a:fillRect l="-1630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72D99D9-2D7B-4416-BCAD-B5ACBBD202C2}"/>
                  </a:ext>
                </a:extLst>
              </p:cNvPr>
              <p:cNvSpPr txBox="1"/>
              <p:nvPr/>
            </p:nvSpPr>
            <p:spPr bwMode="gray">
              <a:xfrm>
                <a:off x="5619938" y="3042437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72D99D9-2D7B-4416-BCAD-B5ACBBD20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19938" y="3042437"/>
                <a:ext cx="1109994" cy="830997"/>
              </a:xfrm>
              <a:prstGeom prst="rect">
                <a:avLst/>
              </a:prstGeom>
              <a:blipFill>
                <a:blip r:embed="rId8"/>
                <a:stretch>
                  <a:fillRect l="-3297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B29EEBB-1822-4003-A9F1-C701405A4E97}"/>
                  </a:ext>
                </a:extLst>
              </p:cNvPr>
              <p:cNvSpPr txBox="1"/>
              <p:nvPr/>
            </p:nvSpPr>
            <p:spPr bwMode="gray">
              <a:xfrm>
                <a:off x="536899" y="1544286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B29EEBB-1822-4003-A9F1-C701405A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6899" y="1544286"/>
                <a:ext cx="1109994" cy="830997"/>
              </a:xfrm>
              <a:prstGeom prst="rect">
                <a:avLst/>
              </a:prstGeom>
              <a:blipFill>
                <a:blip r:embed="rId9"/>
                <a:stretch>
                  <a:fillRect l="-2747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EB47191-0CCB-4EDC-AF6C-A4AB2BB40395}"/>
                  </a:ext>
                </a:extLst>
              </p:cNvPr>
              <p:cNvSpPr txBox="1"/>
              <p:nvPr/>
            </p:nvSpPr>
            <p:spPr bwMode="gray">
              <a:xfrm>
                <a:off x="500006" y="3313641"/>
                <a:ext cx="11099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contact rate</a:t>
                </a:r>
                <a:endParaRPr lang="en-US" sz="16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EB47191-0CCB-4EDC-AF6C-A4AB2BB40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006" y="3313641"/>
                <a:ext cx="1109994" cy="830997"/>
              </a:xfrm>
              <a:prstGeom prst="rect">
                <a:avLst/>
              </a:prstGeom>
              <a:blipFill>
                <a:blip r:embed="rId10"/>
                <a:stretch>
                  <a:fillRect l="-2747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66E77FB-78B8-4C9F-A9EF-72B883E0CA70}"/>
                  </a:ext>
                </a:extLst>
              </p:cNvPr>
              <p:cNvSpPr txBox="1"/>
              <p:nvPr/>
            </p:nvSpPr>
            <p:spPr bwMode="gray">
              <a:xfrm>
                <a:off x="3535299" y="4405193"/>
                <a:ext cx="524162" cy="386008"/>
              </a:xfrm>
              <a:prstGeom prst="rect">
                <a:avLst/>
              </a:prstGeom>
              <a:solidFill>
                <a:srgbClr val="FDC0D2">
                  <a:alpha val="30196"/>
                </a:srgbClr>
              </a:solidFill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66E77FB-78B8-4C9F-A9EF-72B883E0C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35299" y="4405193"/>
                <a:ext cx="524162" cy="3860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E7D78D1-7DC1-4AEF-93B2-EAEC1AAF3CBB}"/>
                  </a:ext>
                </a:extLst>
              </p:cNvPr>
              <p:cNvSpPr txBox="1"/>
              <p:nvPr/>
            </p:nvSpPr>
            <p:spPr bwMode="gray">
              <a:xfrm>
                <a:off x="980769" y="4313126"/>
                <a:ext cx="224680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Probability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latin typeface="+mj-lt"/>
                  </a:rPr>
                  <a:t> given contact with skeptics</a:t>
                </a:r>
                <a:endParaRPr lang="en-US" sz="16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E7D78D1-7DC1-4AEF-93B2-EAEC1AAF3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80769" y="4313126"/>
                <a:ext cx="2246805" cy="830997"/>
              </a:xfrm>
              <a:prstGeom prst="rect">
                <a:avLst/>
              </a:prstGeom>
              <a:blipFill>
                <a:blip r:embed="rId12"/>
                <a:stretch>
                  <a:fillRect l="-1630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44DFAD7A-17C2-4A22-B441-9E666F04BE1E}"/>
              </a:ext>
            </a:extLst>
          </p:cNvPr>
          <p:cNvCxnSpPr>
            <a:cxnSpLocks/>
          </p:cNvCxnSpPr>
          <p:nvPr/>
        </p:nvCxnSpPr>
        <p:spPr bwMode="gray">
          <a:xfrm rot="10800000">
            <a:off x="5302354" y="2578188"/>
            <a:ext cx="609062" cy="448613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D0BC5D7-6223-4013-A0D4-BD14E753BA4F}"/>
              </a:ext>
            </a:extLst>
          </p:cNvPr>
          <p:cNvCxnSpPr>
            <a:cxnSpLocks/>
          </p:cNvCxnSpPr>
          <p:nvPr/>
        </p:nvCxnSpPr>
        <p:spPr bwMode="gray">
          <a:xfrm flipV="1">
            <a:off x="3195364" y="4638018"/>
            <a:ext cx="323407" cy="88140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6A0E982-F65C-4586-8C77-E4B636FD48FE}"/>
              </a:ext>
            </a:extLst>
          </p:cNvPr>
          <p:cNvCxnSpPr>
            <a:cxnSpLocks/>
            <a:stCxn id="116" idx="2"/>
            <a:endCxn id="112" idx="1"/>
          </p:cNvCxnSpPr>
          <p:nvPr/>
        </p:nvCxnSpPr>
        <p:spPr bwMode="gray">
          <a:xfrm>
            <a:off x="3115261" y="1872744"/>
            <a:ext cx="473724" cy="63339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C5721100-2DFE-4243-9195-D1F94594A9DF}"/>
              </a:ext>
            </a:extLst>
          </p:cNvPr>
          <p:cNvCxnSpPr>
            <a:cxnSpLocks/>
            <a:stCxn id="120" idx="3"/>
            <a:endCxn id="114" idx="1"/>
          </p:cNvCxnSpPr>
          <p:nvPr/>
        </p:nvCxnSpPr>
        <p:spPr bwMode="gray">
          <a:xfrm flipV="1">
            <a:off x="1610000" y="3585348"/>
            <a:ext cx="528406" cy="143792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F38347F4-04C9-4295-996C-F56393B779AB}"/>
              </a:ext>
            </a:extLst>
          </p:cNvPr>
          <p:cNvSpPr txBox="1"/>
          <p:nvPr/>
        </p:nvSpPr>
        <p:spPr bwMode="gray">
          <a:xfrm>
            <a:off x="9445288" y="4266488"/>
            <a:ext cx="20951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 </a:t>
            </a:r>
            <a:r>
              <a:rPr lang="en-US" sz="1400" i="1" dirty="0">
                <a:latin typeface="+mj-lt"/>
              </a:rPr>
              <a:t>N = </a:t>
            </a:r>
            <a:r>
              <a:rPr lang="en-US" sz="1400" dirty="0">
                <a:latin typeface="+mj-lt"/>
              </a:rPr>
              <a:t>population size</a:t>
            </a:r>
            <a:endParaRPr lang="en-US" sz="1400" dirty="0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712BFD5-292E-4828-8297-9BBF36536A9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 bwMode="gray">
          <a:xfrm>
            <a:off x="1699149" y="2855737"/>
            <a:ext cx="2530998" cy="39055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9" name="Picture 168">
            <a:extLst>
              <a:ext uri="{FF2B5EF4-FFF2-40B4-BE49-F238E27FC236}">
                <a16:creationId xmlns:a16="http://schemas.microsoft.com/office/drawing/2014/main" id="{1D373815-0B45-4AC4-A1D4-DCF89A71B5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1053" y="810304"/>
            <a:ext cx="4364699" cy="3325747"/>
          </a:xfrm>
          <a:prstGeom prst="rect">
            <a:avLst/>
          </a:prstGeom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56B4D225-0218-4E27-8877-D33CA4354082}"/>
              </a:ext>
            </a:extLst>
          </p:cNvPr>
          <p:cNvSpPr/>
          <p:nvPr/>
        </p:nvSpPr>
        <p:spPr bwMode="gray">
          <a:xfrm>
            <a:off x="6654303" y="3124200"/>
            <a:ext cx="4118198" cy="859697"/>
          </a:xfrm>
          <a:prstGeom prst="rect">
            <a:avLst/>
          </a:prstGeom>
          <a:solidFill>
            <a:srgbClr val="B1063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BAFD6661-2DE3-4F79-9AAA-26BDAE3FB1DF}"/>
              </a:ext>
            </a:extLst>
          </p:cNvPr>
          <p:cNvCxnSpPr>
            <a:cxnSpLocks/>
            <a:stCxn id="13" idx="3"/>
          </p:cNvCxnSpPr>
          <p:nvPr/>
        </p:nvCxnSpPr>
        <p:spPr bwMode="gray">
          <a:xfrm flipV="1">
            <a:off x="6089991" y="1864882"/>
            <a:ext cx="449578" cy="171644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569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A730-F653-43D3-9823-6766650B8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E502A-0F5D-402F-AC88-007949047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582C-7CD8-42DF-A1B8-E80BA2FC9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5615B-C6D2-4D4A-B0D1-6C4A51F6A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47" y="951685"/>
            <a:ext cx="5798705" cy="4585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6A2269-B0C0-4E47-A481-8AE5F84E4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149" y="1136412"/>
            <a:ext cx="4228857" cy="3602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991695-1A1A-40CB-834C-7363C75FE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773" y="3663248"/>
            <a:ext cx="5351318" cy="305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64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9A29-2915-4F9F-9E5D-B435BD7E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DEDBB-17A5-4B96-A393-3CA809B11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88FC5-21CC-4808-BB92-1869C33E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ED31DA-176A-4FB4-9A6D-9F4437199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494" y="0"/>
            <a:ext cx="5011217" cy="3980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699BDB-6AC7-40B0-A48D-881D84EE6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6618"/>
            <a:ext cx="5423398" cy="481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49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8C0A-EBA3-4475-BBDB-F10575BE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Cascade model </a:t>
            </a:r>
            <a:r>
              <a:rPr lang="en-US" sz="1400" dirty="0"/>
              <a:t>[</a:t>
            </a:r>
            <a:r>
              <a:rPr lang="en-US" sz="1400" dirty="0" err="1"/>
              <a:t>Kempel</a:t>
            </a:r>
            <a:r>
              <a:rPr lang="en-US" sz="1400" dirty="0"/>
              <a:t>, </a:t>
            </a:r>
            <a:r>
              <a:rPr lang="en-US" sz="1400" dirty="0" err="1"/>
              <a:t>Kleinber</a:t>
            </a:r>
            <a:r>
              <a:rPr lang="en-US" sz="1400" dirty="0"/>
              <a:t>, </a:t>
            </a:r>
            <a:r>
              <a:rPr lang="en-US" sz="1400" dirty="0" err="1"/>
              <a:t>Tardos</a:t>
            </a:r>
            <a:r>
              <a:rPr lang="en-US" sz="1400" dirty="0"/>
              <a:t> 2003]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68D06-9D1E-4DA9-9283-4BE197AA7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DBC12-1C14-4CDA-BA19-2FC3CA23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03351-7072-4180-8995-8B6779EEA93A}"/>
              </a:ext>
            </a:extLst>
          </p:cNvPr>
          <p:cNvSpPr txBox="1"/>
          <p:nvPr/>
        </p:nvSpPr>
        <p:spPr bwMode="gray">
          <a:xfrm>
            <a:off x="70054" y="6501376"/>
            <a:ext cx="11588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0" i="0" u="none" strike="noStrike" baseline="0" dirty="0">
                <a:latin typeface="+mj-lt"/>
              </a:rPr>
              <a:t>D. Kempe, J. Kleinberg, and ´ E. </a:t>
            </a:r>
            <a:r>
              <a:rPr lang="en-US" sz="1000" b="0" i="0" u="none" strike="noStrike" baseline="0" dirty="0" err="1">
                <a:latin typeface="+mj-lt"/>
              </a:rPr>
              <a:t>Tardos</a:t>
            </a:r>
            <a:r>
              <a:rPr lang="en-US" sz="1000" dirty="0">
                <a:latin typeface="+mj-lt"/>
              </a:rPr>
              <a:t>, (2003)</a:t>
            </a:r>
            <a:r>
              <a:rPr lang="en-US" sz="1000" b="0" i="0" u="none" strike="noStrike" baseline="0" dirty="0">
                <a:latin typeface="+mj-lt"/>
              </a:rPr>
              <a:t> “Maximizing the spread of influence through a social network,” ACM SIGKDD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9835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B38CC-7505-4705-8BB9-4130F62F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Greedy 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DECD6-1F3B-47EF-85D4-1E9BDCF26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A39A0-818F-49D6-B9A4-B32591DF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45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7F78-CC51-461C-B5EE-BC207E04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099B0-1513-4349-8EBE-670AA0411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8F596-6B1E-4950-AB14-4D6A9E7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41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E772E-1D4D-4548-A159-C99FA505A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Cascades in Power Grids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C65E8-7721-4596-AA4A-4047909EB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5939062"/>
          </a:xfrm>
        </p:spPr>
        <p:txBody>
          <a:bodyPr/>
          <a:lstStyle/>
          <a:p>
            <a:r>
              <a:rPr lang="en-US" dirty="0"/>
              <a:t>The topology of the network may not be the main factor in predicting failure cascades in power grids because these networks are affected by complex dynamical phenomena [Kinney-etal-2005][Newman 20</a:t>
            </a:r>
          </a:p>
          <a:p>
            <a:endParaRPr lang="en-US" dirty="0"/>
          </a:p>
          <a:p>
            <a:r>
              <a:rPr lang="en-US" dirty="0"/>
              <a:t>Metrics to measure network reliability/resilience to attacks [Pagani &amp; Aiello 2013]:</a:t>
            </a:r>
          </a:p>
          <a:p>
            <a:r>
              <a:rPr lang="en-US" dirty="0"/>
              <a:t>Connectivity loss, Efficiency, Loss of load probability, </a:t>
            </a:r>
          </a:p>
          <a:p>
            <a:r>
              <a:rPr lang="en-US" dirty="0"/>
              <a:t>Influence on largest component size and path length,</a:t>
            </a:r>
          </a:p>
          <a:p>
            <a:r>
              <a:rPr lang="en-US" dirty="0"/>
              <a:t>Robustness through mean degree, motifs, and patch size analysis</a:t>
            </a:r>
          </a:p>
          <a:p>
            <a:r>
              <a:rPr lang="en-US" dirty="0"/>
              <a:t>Sensitivity</a:t>
            </a:r>
          </a:p>
          <a:p>
            <a:r>
              <a:rPr lang="en-US" dirty="0"/>
              <a:t>Flow availability</a:t>
            </a:r>
          </a:p>
          <a:p>
            <a:r>
              <a:rPr lang="en-US" dirty="0"/>
              <a:t>Line overload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7AC8F-9F43-4157-AC9D-969A72BC8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89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55D0A1BA-D819-46DB-A507-E42FCCFF8398}"/>
              </a:ext>
            </a:extLst>
          </p:cNvPr>
          <p:cNvSpPr/>
          <p:nvPr/>
        </p:nvSpPr>
        <p:spPr bwMode="gray">
          <a:xfrm>
            <a:off x="9638536" y="5087391"/>
            <a:ext cx="2307271" cy="13830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0BB85-B256-4BAC-BE74-E393C8C93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6" y="177700"/>
            <a:ext cx="10203680" cy="483960"/>
          </a:xfrm>
        </p:spPr>
        <p:txBody>
          <a:bodyPr/>
          <a:lstStyle/>
          <a:p>
            <a:r>
              <a:rPr lang="en-US" sz="2200" dirty="0"/>
              <a:t>Cascade Failures in Electrical Communication Networks (ECN) </a:t>
            </a:r>
            <a:r>
              <a:rPr lang="en-US" sz="1600" dirty="0"/>
              <a:t>[wang 2019]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055EA-E243-4624-BD9B-8CF7EE62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60" y="1061613"/>
            <a:ext cx="3783374" cy="655564"/>
          </a:xfrm>
        </p:spPr>
        <p:txBody>
          <a:bodyPr/>
          <a:lstStyle/>
          <a:p>
            <a:r>
              <a:rPr lang="en-US" dirty="0"/>
              <a:t>ECN= smart grid to </a:t>
            </a:r>
            <a:r>
              <a:rPr lang="en-US" u="sng" dirty="0"/>
              <a:t>monitor</a:t>
            </a:r>
            <a:r>
              <a:rPr lang="en-US" dirty="0"/>
              <a:t> and </a:t>
            </a:r>
            <a:r>
              <a:rPr lang="en-US" u="sng" dirty="0"/>
              <a:t>control</a:t>
            </a:r>
            <a:r>
              <a:rPr lang="en-US" dirty="0"/>
              <a:t> electrical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DBFC8-AD85-42C7-B1D2-C7F646C1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822E3-99FA-481B-90B2-83AF41A18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611" y="1088315"/>
            <a:ext cx="4145822" cy="3523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79E9F1-166C-43CA-9791-F7754B3EE4AB}"/>
              </a:ext>
            </a:extLst>
          </p:cNvPr>
          <p:cNvSpPr txBox="1"/>
          <p:nvPr/>
        </p:nvSpPr>
        <p:spPr bwMode="gray">
          <a:xfrm>
            <a:off x="94222" y="6549903"/>
            <a:ext cx="11206825" cy="2607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Wang et al. (2019), Cascading Failures Analysis Considering Extreme Virus Propagation of Cyber-Physical Systems in Smart Grids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F5A91-F4BB-4207-B964-A779A2CFF469}"/>
              </a:ext>
            </a:extLst>
          </p:cNvPr>
          <p:cNvSpPr txBox="1"/>
          <p:nvPr/>
        </p:nvSpPr>
        <p:spPr bwMode="gray">
          <a:xfrm>
            <a:off x="3605015" y="773590"/>
            <a:ext cx="5377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interdependent</a:t>
            </a:r>
            <a:r>
              <a:rPr lang="en-US" b="1" dirty="0"/>
              <a:t> fault propagation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3391B-F6FC-4BA1-A8D9-F354EDF20549}"/>
              </a:ext>
            </a:extLst>
          </p:cNvPr>
          <p:cNvSpPr txBox="1"/>
          <p:nvPr/>
        </p:nvSpPr>
        <p:spPr bwMode="gray">
          <a:xfrm>
            <a:off x="8225566" y="1432122"/>
            <a:ext cx="33403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Virus infection propagates causing a failure cascades leading to energy blackouts.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EFBAD-596F-4A7D-B588-B5D62EC1E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12" y="1845667"/>
            <a:ext cx="3520445" cy="34850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0D0827-DDA1-44D2-B7A1-C96444FED4F3}"/>
              </a:ext>
            </a:extLst>
          </p:cNvPr>
          <p:cNvSpPr txBox="1"/>
          <p:nvPr/>
        </p:nvSpPr>
        <p:spPr bwMode="gray">
          <a:xfrm>
            <a:off x="246185" y="5270112"/>
            <a:ext cx="43827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frequency characteristics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 Px and Generation Pw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Redistribute Power Unbalance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Power Flow Algorithm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6A494E-4607-4DF1-9ED4-1726D14F7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672" y="4985634"/>
            <a:ext cx="1007002" cy="5701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7288A21-BE74-40F5-8AC5-2795E13BF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673" y="4520700"/>
            <a:ext cx="1530936" cy="11082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715095-ABA8-43C7-A7FA-004786CDF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5697" y="5848442"/>
            <a:ext cx="1676400" cy="67115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E2CCEB4-E848-465F-8B06-F31451608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5896" y="6030898"/>
            <a:ext cx="2333625" cy="503369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4716712-DC2F-4614-AA78-DD2D4BA380A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 bwMode="gray">
          <a:xfrm flipV="1">
            <a:off x="5938674" y="5074848"/>
            <a:ext cx="652999" cy="19586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E1598E4-64A4-4314-88CC-538B43F7F4C2}"/>
              </a:ext>
            </a:extLst>
          </p:cNvPr>
          <p:cNvCxnSpPr>
            <a:cxnSpLocks/>
          </p:cNvCxnSpPr>
          <p:nvPr/>
        </p:nvCxnSpPr>
        <p:spPr bwMode="gray">
          <a:xfrm>
            <a:off x="7583153" y="5794069"/>
            <a:ext cx="0" cy="21957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865981F-5789-48B8-95A3-9BE7BA1F4554}"/>
              </a:ext>
            </a:extLst>
          </p:cNvPr>
          <p:cNvCxnSpPr>
            <a:cxnSpLocks/>
            <a:stCxn id="33" idx="1"/>
            <a:endCxn id="26" idx="3"/>
          </p:cNvCxnSpPr>
          <p:nvPr/>
        </p:nvCxnSpPr>
        <p:spPr bwMode="gray">
          <a:xfrm flipH="1" flipV="1">
            <a:off x="6082097" y="6184022"/>
            <a:ext cx="423799" cy="9856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7DE0EDBE-0620-403A-B537-399EECDCEE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3801" y="2657959"/>
            <a:ext cx="2984441" cy="141248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23681EA-50A0-4BC0-A29A-2EC3F79185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5733" y="4236660"/>
            <a:ext cx="2049178" cy="4936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421F79-B04B-4E49-87F0-CB02153AF7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2055" y="5626514"/>
            <a:ext cx="1971675" cy="7683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A5DE3E4-8737-491F-A3C4-2FF2867806E9}"/>
              </a:ext>
            </a:extLst>
          </p:cNvPr>
          <p:cNvSpPr txBox="1"/>
          <p:nvPr/>
        </p:nvSpPr>
        <p:spPr bwMode="gray">
          <a:xfrm>
            <a:off x="9822055" y="5144765"/>
            <a:ext cx="1977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</a:rPr>
              <a:t>overloaded operational time at each branch </a:t>
            </a:r>
            <a:r>
              <a:rPr lang="en-US" sz="1400" i="1" dirty="0" err="1">
                <a:effectLst/>
                <a:latin typeface="Times New Roman" panose="02020603050405020304" pitchFamily="18" charset="0"/>
              </a:rPr>
              <a:t>Bj</a:t>
            </a:r>
            <a:endParaRPr lang="en-US" sz="1400" i="1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1D0FF32-7D05-4462-93A0-4EEF2A1F86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9854" y="4562970"/>
            <a:ext cx="2106662" cy="513820"/>
          </a:xfrm>
          <a:prstGeom prst="rect">
            <a:avLst/>
          </a:prstGeom>
        </p:spPr>
      </p:pic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824143C-D91A-4DC0-BCEE-69C8D94C0F20}"/>
              </a:ext>
            </a:extLst>
          </p:cNvPr>
          <p:cNvCxnSpPr>
            <a:cxnSpLocks/>
            <a:stCxn id="63" idx="3"/>
          </p:cNvCxnSpPr>
          <p:nvPr/>
        </p:nvCxnSpPr>
        <p:spPr bwMode="gray">
          <a:xfrm>
            <a:off x="11509060" y="3429000"/>
            <a:ext cx="304435" cy="1149422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F4D562E-A202-4618-8140-B0D546FE04D1}"/>
              </a:ext>
            </a:extLst>
          </p:cNvPr>
          <p:cNvCxnSpPr>
            <a:cxnSpLocks/>
            <a:stCxn id="61" idx="1"/>
            <a:endCxn id="53" idx="1"/>
          </p:cNvCxnSpPr>
          <p:nvPr/>
        </p:nvCxnSpPr>
        <p:spPr bwMode="gray">
          <a:xfrm rot="10800000" flipH="1" flipV="1">
            <a:off x="8274245" y="2878688"/>
            <a:ext cx="31487" cy="1604819"/>
          </a:xfrm>
          <a:prstGeom prst="bentConnector3">
            <a:avLst>
              <a:gd name="adj1" fmla="val -726014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CDFF89D-A466-4473-9DE5-7FBF41EF4743}"/>
              </a:ext>
            </a:extLst>
          </p:cNvPr>
          <p:cNvSpPr/>
          <p:nvPr/>
        </p:nvSpPr>
        <p:spPr bwMode="gray">
          <a:xfrm>
            <a:off x="8274246" y="2723024"/>
            <a:ext cx="76872" cy="311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378D172-BE45-4243-9D86-C0AE2EFF5095}"/>
              </a:ext>
            </a:extLst>
          </p:cNvPr>
          <p:cNvSpPr/>
          <p:nvPr/>
        </p:nvSpPr>
        <p:spPr bwMode="gray">
          <a:xfrm>
            <a:off x="11432188" y="3273335"/>
            <a:ext cx="76872" cy="311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A3CE9C7-C4C7-415E-8FC7-F637D52FF032}"/>
              </a:ext>
            </a:extLst>
          </p:cNvPr>
          <p:cNvSpPr txBox="1"/>
          <p:nvPr/>
        </p:nvSpPr>
        <p:spPr bwMode="gray">
          <a:xfrm>
            <a:off x="8375600" y="4029985"/>
            <a:ext cx="33403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SIR expressed in  vertex degree </a:t>
            </a:r>
          </a:p>
        </p:txBody>
      </p:sp>
    </p:spTree>
    <p:extLst>
      <p:ext uri="{BB962C8B-B14F-4D97-AF65-F5344CB8AC3E}">
        <p14:creationId xmlns:p14="http://schemas.microsoft.com/office/powerpoint/2010/main" val="199503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9" grpId="0"/>
      <p:bldP spid="11" grpId="0"/>
      <p:bldP spid="19" grpId="0"/>
      <p:bldP spid="31" grpId="0"/>
      <p:bldP spid="61" grpId="0" animBg="1"/>
      <p:bldP spid="63" grpId="0" animBg="1"/>
      <p:bldP spid="6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147371A0-124A-4A7B-B7EB-34CD7BBE1BD2}"/>
              </a:ext>
            </a:extLst>
          </p:cNvPr>
          <p:cNvSpPr/>
          <p:nvPr/>
        </p:nvSpPr>
        <p:spPr bwMode="gray">
          <a:xfrm>
            <a:off x="8496023" y="5650956"/>
            <a:ext cx="3695977" cy="7684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C69C90-0190-425C-8554-1261E856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6" y="1095665"/>
            <a:ext cx="4543761" cy="5368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9B971-AC4D-4C8B-8FC5-23D142F5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Dynamic Power Flow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5C563-DA1B-41C8-9D44-14328B4C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28</a:t>
            </a:fld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A80F3ED-E9B2-406E-A55D-C17E657BA153}"/>
              </a:ext>
            </a:extLst>
          </p:cNvPr>
          <p:cNvGrpSpPr/>
          <p:nvPr/>
        </p:nvGrpSpPr>
        <p:grpSpPr>
          <a:xfrm>
            <a:off x="3967251" y="907518"/>
            <a:ext cx="4949644" cy="1070584"/>
            <a:chOff x="3967251" y="907518"/>
            <a:chExt cx="4949644" cy="107058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62AD76A-BDB6-42CC-87FC-6B75CA875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8955" y="907518"/>
              <a:ext cx="4347940" cy="999937"/>
            </a:xfrm>
            <a:prstGeom prst="rect">
              <a:avLst/>
            </a:prstGeom>
          </p:spPr>
        </p:pic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7C81C517-AF85-4270-ADC7-C4C43AE4FDD6}"/>
                </a:ext>
              </a:extLst>
            </p:cNvPr>
            <p:cNvCxnSpPr>
              <a:cxnSpLocks/>
              <a:stCxn id="30" idx="3"/>
              <a:endCxn id="18" idx="1"/>
            </p:cNvCxnSpPr>
            <p:nvPr/>
          </p:nvCxnSpPr>
          <p:spPr bwMode="gray">
            <a:xfrm flipV="1">
              <a:off x="4044123" y="1407487"/>
              <a:ext cx="524832" cy="41495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7B0BEB-0377-4586-85CA-D3E149A5411D}"/>
                </a:ext>
              </a:extLst>
            </p:cNvPr>
            <p:cNvSpPr/>
            <p:nvPr/>
          </p:nvSpPr>
          <p:spPr bwMode="gray">
            <a:xfrm>
              <a:off x="3967251" y="1666773"/>
              <a:ext cx="76872" cy="311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381AFE8-6B4B-4482-B55A-9B7C90F20A97}"/>
                </a:ext>
              </a:extLst>
            </p:cNvPr>
            <p:cNvCxnSpPr/>
            <p:nvPr/>
          </p:nvCxnSpPr>
          <p:spPr bwMode="gray">
            <a:xfrm>
              <a:off x="8559929" y="1666773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9C57C9C-32A4-45EC-B22F-06720B8F42B4}"/>
              </a:ext>
            </a:extLst>
          </p:cNvPr>
          <p:cNvGrpSpPr/>
          <p:nvPr/>
        </p:nvGrpSpPr>
        <p:grpSpPr>
          <a:xfrm>
            <a:off x="4136511" y="1883347"/>
            <a:ext cx="7720609" cy="2031870"/>
            <a:chOff x="4199196" y="1978102"/>
            <a:chExt cx="7720609" cy="203187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C5AB4EF-866E-41A9-87B1-9CE2BDA37B86}"/>
                </a:ext>
              </a:extLst>
            </p:cNvPr>
            <p:cNvGrpSpPr/>
            <p:nvPr/>
          </p:nvGrpSpPr>
          <p:grpSpPr>
            <a:xfrm>
              <a:off x="4199196" y="1978102"/>
              <a:ext cx="7720609" cy="2031870"/>
              <a:chOff x="4199196" y="1978102"/>
              <a:chExt cx="7720609" cy="203187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A11C8A0-8BAA-4D1E-A877-2ED5F2BF97CE}"/>
                  </a:ext>
                </a:extLst>
              </p:cNvPr>
              <p:cNvSpPr/>
              <p:nvPr/>
            </p:nvSpPr>
            <p:spPr bwMode="gray">
              <a:xfrm>
                <a:off x="6775938" y="1978102"/>
                <a:ext cx="5143867" cy="203187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748C5F7-0A2B-48DB-989C-5D43615D4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74003" y="2935717"/>
                <a:ext cx="4962525" cy="9906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A2CA327-80D1-4375-AB8F-93A17D19C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72941" y="2067588"/>
                <a:ext cx="4949300" cy="904875"/>
              </a:xfrm>
              <a:prstGeom prst="rect">
                <a:avLst/>
              </a:prstGeom>
            </p:spPr>
          </p:pic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69401944-352C-4E0B-B92E-324BBCA24359}"/>
                  </a:ext>
                </a:extLst>
              </p:cNvPr>
              <p:cNvCxnSpPr>
                <a:cxnSpLocks/>
                <a:stCxn id="33" idx="3"/>
                <a:endCxn id="28" idx="1"/>
              </p:cNvCxnSpPr>
              <p:nvPr/>
            </p:nvCxnSpPr>
            <p:spPr bwMode="gray">
              <a:xfrm>
                <a:off x="4276068" y="2994037"/>
                <a:ext cx="2499870" cy="127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DC96E3B-B1EA-4CAF-99B7-095D6EAD2E2A}"/>
                  </a:ext>
                </a:extLst>
              </p:cNvPr>
              <p:cNvSpPr/>
              <p:nvPr/>
            </p:nvSpPr>
            <p:spPr bwMode="gray">
              <a:xfrm>
                <a:off x="4199196" y="2838372"/>
                <a:ext cx="76872" cy="3113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FFA003E-8540-47A8-92C2-D6CE54FCCF3F}"/>
                </a:ext>
              </a:extLst>
            </p:cNvPr>
            <p:cNvCxnSpPr/>
            <p:nvPr/>
          </p:nvCxnSpPr>
          <p:spPr bwMode="gray">
            <a:xfrm>
              <a:off x="11460512" y="2924736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B9557B4-F38F-4886-A939-B432892C0A6F}"/>
                </a:ext>
              </a:extLst>
            </p:cNvPr>
            <p:cNvCxnSpPr/>
            <p:nvPr/>
          </p:nvCxnSpPr>
          <p:spPr bwMode="gray">
            <a:xfrm>
              <a:off x="11459957" y="3845474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E36F582-DA67-45A4-8209-544206B166E9}"/>
              </a:ext>
            </a:extLst>
          </p:cNvPr>
          <p:cNvGrpSpPr/>
          <p:nvPr/>
        </p:nvGrpSpPr>
        <p:grpSpPr>
          <a:xfrm>
            <a:off x="4467266" y="3594650"/>
            <a:ext cx="6327709" cy="1898141"/>
            <a:chOff x="4467822" y="3708299"/>
            <a:chExt cx="6327709" cy="189814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A250137-4319-42C6-A824-BDA1A9D6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85381" y="4006240"/>
              <a:ext cx="5010150" cy="1600200"/>
            </a:xfrm>
            <a:prstGeom prst="rect">
              <a:avLst/>
            </a:prstGeom>
          </p:spPr>
        </p:pic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035D64BB-FBD9-40D6-B185-18FA4A5C5E58}"/>
                </a:ext>
              </a:extLst>
            </p:cNvPr>
            <p:cNvCxnSpPr>
              <a:cxnSpLocks/>
              <a:stCxn id="36" idx="3"/>
              <a:endCxn id="20" idx="1"/>
            </p:cNvCxnSpPr>
            <p:nvPr/>
          </p:nvCxnSpPr>
          <p:spPr bwMode="gray">
            <a:xfrm>
              <a:off x="4544694" y="3863964"/>
              <a:ext cx="1240687" cy="9423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D77DB1D-FEB0-4D8F-9197-80BA037F81E4}"/>
                </a:ext>
              </a:extLst>
            </p:cNvPr>
            <p:cNvSpPr/>
            <p:nvPr/>
          </p:nvSpPr>
          <p:spPr bwMode="gray">
            <a:xfrm>
              <a:off x="4467822" y="3708299"/>
              <a:ext cx="76872" cy="311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D03EBC-DA02-4F2F-AA5E-4B380263C368}"/>
                </a:ext>
              </a:extLst>
            </p:cNvPr>
            <p:cNvCxnSpPr/>
            <p:nvPr/>
          </p:nvCxnSpPr>
          <p:spPr bwMode="gray">
            <a:xfrm>
              <a:off x="10356913" y="5455199"/>
              <a:ext cx="356966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1F35F74-B214-476B-BDDE-20FF94739229}"/>
              </a:ext>
            </a:extLst>
          </p:cNvPr>
          <p:cNvSpPr/>
          <p:nvPr/>
        </p:nvSpPr>
        <p:spPr bwMode="gray">
          <a:xfrm>
            <a:off x="4506259" y="5531024"/>
            <a:ext cx="4123674" cy="11468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01C9F4-7F09-4258-8BCD-9A63730C55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3141" y="5600070"/>
            <a:ext cx="3990975" cy="1028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1D5F5FF-2299-4C15-A144-9E8BB65D211B}"/>
              </a:ext>
            </a:extLst>
          </p:cNvPr>
          <p:cNvCxnSpPr>
            <a:cxnSpLocks/>
            <a:stCxn id="39" idx="3"/>
            <a:endCxn id="27" idx="1"/>
          </p:cNvCxnSpPr>
          <p:nvPr/>
        </p:nvCxnSpPr>
        <p:spPr bwMode="gray">
          <a:xfrm>
            <a:off x="4136511" y="5987331"/>
            <a:ext cx="369748" cy="117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C05509AF-58F0-4A24-AA3F-D0028DB64AEB}"/>
              </a:ext>
            </a:extLst>
          </p:cNvPr>
          <p:cNvSpPr/>
          <p:nvPr/>
        </p:nvSpPr>
        <p:spPr bwMode="gray">
          <a:xfrm>
            <a:off x="4059639" y="5831666"/>
            <a:ext cx="76872" cy="311329"/>
          </a:xfrm>
          <a:prstGeom prst="rect">
            <a:avLst/>
          </a:prstGeom>
          <a:solidFill>
            <a:srgbClr val="B106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53BBF1-62AC-4ED0-A27D-B5EA5D2296B3}"/>
              </a:ext>
            </a:extLst>
          </p:cNvPr>
          <p:cNvCxnSpPr/>
          <p:nvPr/>
        </p:nvCxnSpPr>
        <p:spPr bwMode="gray">
          <a:xfrm>
            <a:off x="8217150" y="6486805"/>
            <a:ext cx="356966" cy="0"/>
          </a:xfrm>
          <a:prstGeom prst="lin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858A549B-6D37-4F40-9FE6-DCB66E7FB0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9933" y="5726790"/>
            <a:ext cx="3514725" cy="6381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B60E53E-8B32-4B73-A99D-008A49055D47}"/>
              </a:ext>
            </a:extLst>
          </p:cNvPr>
          <p:cNvCxnSpPr>
            <a:cxnSpLocks/>
          </p:cNvCxnSpPr>
          <p:nvPr/>
        </p:nvCxnSpPr>
        <p:spPr bwMode="gray">
          <a:xfrm>
            <a:off x="668688" y="1614962"/>
            <a:ext cx="3298563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D59D6F7-1DFC-4AC9-8E0F-DD76D239FC2C}"/>
              </a:ext>
            </a:extLst>
          </p:cNvPr>
          <p:cNvSpPr txBox="1"/>
          <p:nvPr/>
        </p:nvSpPr>
        <p:spPr bwMode="gray">
          <a:xfrm>
            <a:off x="94223" y="6549904"/>
            <a:ext cx="2439427" cy="2444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u="sng" dirty="0"/>
              <a:t>source</a:t>
            </a:r>
            <a:r>
              <a:rPr lang="en-US" sz="1200" dirty="0"/>
              <a:t>: Wang et al. (2019)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BED595B-F29A-4E25-A6D7-CE633EE15730}"/>
              </a:ext>
            </a:extLst>
          </p:cNvPr>
          <p:cNvCxnSpPr>
            <a:cxnSpLocks/>
          </p:cNvCxnSpPr>
          <p:nvPr/>
        </p:nvCxnSpPr>
        <p:spPr bwMode="gray">
          <a:xfrm>
            <a:off x="11787692" y="6206129"/>
            <a:ext cx="356966" cy="0"/>
          </a:xfrm>
          <a:prstGeom prst="lin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74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Influence Maximization Models</a:t>
            </a:r>
          </a:p>
        </p:txBody>
      </p:sp>
    </p:spTree>
    <p:extLst>
      <p:ext uri="{BB962C8B-B14F-4D97-AF65-F5344CB8AC3E}">
        <p14:creationId xmlns:p14="http://schemas.microsoft.com/office/powerpoint/2010/main" val="3183106779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B6202-0E2A-46D6-B2AA-7255DD41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(to be done)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96090-D852-4D01-B828-3010491EF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244" y="926230"/>
            <a:ext cx="11711508" cy="574612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dirty="0"/>
              <a:t>Network Cascades Phenomena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Decision-Based Models (Technology adoption)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Probabilistic Models (Contagion)</a:t>
            </a:r>
          </a:p>
          <a:p>
            <a:pPr marL="937188" lvl="2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Greedy and Sketch approaches</a:t>
            </a:r>
          </a:p>
          <a:p>
            <a:pPr marL="937188" lvl="2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Influence maximization and Submodularity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dirty="0"/>
              <a:t>Outbreak detection and intervention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Minimize time to detection and 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Minimize the number of affected nodes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Maximize the number of detected outbreaks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Outlook 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Feedback-Control of Dynamical Network Systems</a:t>
            </a:r>
          </a:p>
          <a:p>
            <a:pPr marL="937188" lvl="2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Identifiability, Observability, Stability, Sensitivity</a:t>
            </a:r>
          </a:p>
          <a:p>
            <a:pPr marL="698494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Methods for High Scale Network Systems</a:t>
            </a:r>
          </a:p>
          <a:p>
            <a:pPr marL="937188" lvl="2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Scalability, Sparsity, Reliability</a:t>
            </a:r>
          </a:p>
          <a:p>
            <a:pPr marL="698494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Quantum Programming with Applications to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FA166-8A26-4896-976C-D8A73803C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84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D6C1A-DF6E-44D8-8DB2-384299A79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to Time Delays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41BC-8915-428B-821F-117F06717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B50-82EC-4330-B3CB-9C5052C2B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0FC48-6170-4D13-BC8B-7919A5AC5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34" y="1813780"/>
            <a:ext cx="84963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24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FCD10-ED86-4E16-9861-F140F79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My reading wish-list on Influence 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01D9A-67CA-4BF5-848A-37FE9DE7E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E546F-AB06-45FB-B924-79DE92FF5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70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Outbreak Detection Models</a:t>
            </a:r>
          </a:p>
        </p:txBody>
      </p:sp>
    </p:spTree>
    <p:extLst>
      <p:ext uri="{BB962C8B-B14F-4D97-AF65-F5344CB8AC3E}">
        <p14:creationId xmlns:p14="http://schemas.microsoft.com/office/powerpoint/2010/main" val="769858379"/>
      </p:ext>
    </p:extLst>
  </p:cSld>
  <p:clrMapOvr>
    <a:masterClrMapping/>
  </p:clrMapOvr>
  <p:transition spd="slow">
    <p:wipe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07668-35DA-41FE-A734-A775A8E5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Presentations of GNN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BD713-94CF-4312-B624-42118A473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5270417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05/Mar: Name Entity Disambiguation - </a:t>
            </a:r>
            <a:r>
              <a:rPr lang="en-US" dirty="0" err="1"/>
              <a:t>Valdimar</a:t>
            </a:r>
            <a:r>
              <a:rPr lang="en-US" dirty="0"/>
              <a:t> &amp; Mai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17/Mar: Comment Predictions on Online News – Sassan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19/Mar: Protein Interactions – Henrik &amp; Simon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24/Mar: Space-Time Graphs for Traffic Predictions – Max, Tiago &amp; Tibor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26/Mar: Community Interaction Predictions – Bastian, Berkey &amp; Leo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29/Mar: Key-phrase Classification - Maria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Last day to turn in the report March 29.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886BF-0723-4ADF-AB47-FFE0D71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76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52993035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89D5B-2573-4577-AB9D-12D83BF8C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Information Cascade Phenomenon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70765-E8CA-49D5-BAE6-A6831BAE1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8437031" cy="5079852"/>
          </a:xfrm>
        </p:spPr>
        <p:txBody>
          <a:bodyPr/>
          <a:lstStyle/>
          <a:p>
            <a:r>
              <a:rPr lang="en-US" u="sng" dirty="0"/>
              <a:t>Definition</a:t>
            </a:r>
            <a:r>
              <a:rPr lang="en-US" dirty="0"/>
              <a:t>: Information cascade consists of a set of sequential decisions that are correlated. Originally studied in behavioral economics and network theory.</a:t>
            </a:r>
          </a:p>
          <a:p>
            <a:r>
              <a:rPr lang="en-US" dirty="0"/>
              <a:t>“When </a:t>
            </a:r>
            <a:r>
              <a:rPr lang="en-US" dirty="0">
                <a:effectLst/>
                <a:latin typeface="Arial" panose="020B0604020202020204" pitchFamily="34" charset="0"/>
              </a:rPr>
              <a:t>individuals in a social network make decisions that depend on what others have done earlier,  there is the potential for a cascade to form — a run of behaviors that are highly correlate” </a:t>
            </a:r>
            <a:r>
              <a:rPr lang="en-US" dirty="0"/>
              <a:t>[</a:t>
            </a:r>
            <a:r>
              <a:rPr lang="en-US" dirty="0" err="1">
                <a:effectLst/>
                <a:latin typeface="Arial" panose="020B0604020202020204" pitchFamily="34" charset="0"/>
              </a:rPr>
              <a:t>Chierichetti</a:t>
            </a:r>
            <a:r>
              <a:rPr lang="en-US" dirty="0"/>
              <a:t>, Kleinberg, </a:t>
            </a:r>
            <a:r>
              <a:rPr lang="en-US" dirty="0" err="1">
                <a:effectLst/>
                <a:latin typeface="Arial" panose="020B0604020202020204" pitchFamily="34" charset="0"/>
              </a:rPr>
              <a:t>Panconesi</a:t>
            </a:r>
            <a:r>
              <a:rPr lang="en-US" dirty="0"/>
              <a:t> 2003]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Information cascade versus Herd behavior [</a:t>
            </a:r>
            <a:r>
              <a:rPr lang="en-US" dirty="0" err="1"/>
              <a:t>Çelen</a:t>
            </a:r>
            <a:r>
              <a:rPr lang="en-US" dirty="0"/>
              <a:t> &amp; </a:t>
            </a:r>
            <a:r>
              <a:rPr lang="en-US" dirty="0" err="1"/>
              <a:t>Kariv</a:t>
            </a:r>
            <a:r>
              <a:rPr lang="en-US" dirty="0"/>
              <a:t> 2004]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</a:t>
            </a:r>
            <a:r>
              <a:rPr lang="en-US" dirty="0">
                <a:effectLst/>
                <a:latin typeface="Arial" panose="020B0604020202020204" pitchFamily="34" charset="0"/>
              </a:rPr>
              <a:t>nformational cascade: individuals ignore their private information to make a decision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</a:rPr>
              <a:t>Herd behavior: individuals make an identical decision, but not necessarily ignoring their private information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F9E36-F6CE-40F9-A731-956A16BB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60BD7-A35D-45DC-8E35-3E8EBFEFB893}"/>
              </a:ext>
            </a:extLst>
          </p:cNvPr>
          <p:cNvSpPr txBox="1"/>
          <p:nvPr/>
        </p:nvSpPr>
        <p:spPr bwMode="gray">
          <a:xfrm>
            <a:off x="107089" y="6137680"/>
            <a:ext cx="11844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Chierichetti</a:t>
            </a:r>
            <a:r>
              <a:rPr lang="en-US" dirty="0"/>
              <a:t>, F., Kleinberg, J., &amp; </a:t>
            </a:r>
            <a:r>
              <a:rPr lang="en-US" dirty="0" err="1"/>
              <a:t>Panconesi</a:t>
            </a:r>
            <a:r>
              <a:rPr lang="en-US" dirty="0"/>
              <a:t>, A. (2014). How to schedule a cascade in an arbitrary graph. </a:t>
            </a:r>
            <a:r>
              <a:rPr lang="en-US" i="1" dirty="0"/>
              <a:t>SIAM Journal on Computing</a:t>
            </a:r>
            <a:r>
              <a:rPr lang="en-US" dirty="0"/>
              <a:t>, </a:t>
            </a:r>
            <a:r>
              <a:rPr lang="en-US" i="1" dirty="0"/>
              <a:t>43</a:t>
            </a:r>
            <a:r>
              <a:rPr lang="en-US" dirty="0"/>
              <a:t>(6), 1906-1920.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43209F3-B1EE-4BE3-90A8-57910F015F6C}"/>
              </a:ext>
            </a:extLst>
          </p:cNvPr>
          <p:cNvSpPr/>
          <p:nvPr/>
        </p:nvSpPr>
        <p:spPr bwMode="gray">
          <a:xfrm>
            <a:off x="9111723" y="1947147"/>
            <a:ext cx="346602" cy="29122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C093CDD-D4AC-48E3-B8C0-6D09B90394FC}"/>
              </a:ext>
            </a:extLst>
          </p:cNvPr>
          <p:cNvSpPr/>
          <p:nvPr/>
        </p:nvSpPr>
        <p:spPr bwMode="gray">
          <a:xfrm>
            <a:off x="10292823" y="1947147"/>
            <a:ext cx="346602" cy="291227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E21C9DF-E5FE-4842-B685-EABEA80EE420}"/>
              </a:ext>
            </a:extLst>
          </p:cNvPr>
          <p:cNvSpPr/>
          <p:nvPr/>
        </p:nvSpPr>
        <p:spPr bwMode="gray">
          <a:xfrm>
            <a:off x="11357504" y="1947147"/>
            <a:ext cx="346602" cy="291227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DB0D0D-0E8B-4435-99D7-231B8ECAA554}"/>
              </a:ext>
            </a:extLst>
          </p:cNvPr>
          <p:cNvSpPr/>
          <p:nvPr/>
        </p:nvSpPr>
        <p:spPr bwMode="gray">
          <a:xfrm>
            <a:off x="9285024" y="1362075"/>
            <a:ext cx="173301" cy="16192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0180E2-A437-4CEA-A8D9-36F29CC3BEA6}"/>
              </a:ext>
            </a:extLst>
          </p:cNvPr>
          <p:cNvSpPr/>
          <p:nvPr/>
        </p:nvSpPr>
        <p:spPr bwMode="gray">
          <a:xfrm>
            <a:off x="8926910" y="1593894"/>
            <a:ext cx="173301" cy="16192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73F473-15BA-4FC1-8C0A-F68C99FFB680}"/>
              </a:ext>
            </a:extLst>
          </p:cNvPr>
          <p:cNvCxnSpPr>
            <a:stCxn id="10" idx="0"/>
            <a:endCxn id="13" idx="4"/>
          </p:cNvCxnSpPr>
          <p:nvPr/>
        </p:nvCxnSpPr>
        <p:spPr bwMode="gray">
          <a:xfrm flipV="1">
            <a:off x="9285024" y="1524000"/>
            <a:ext cx="86651" cy="4231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06E405-CE60-470E-B2AF-C9D51FF06C9E}"/>
              </a:ext>
            </a:extLst>
          </p:cNvPr>
          <p:cNvCxnSpPr>
            <a:cxnSpLocks/>
            <a:stCxn id="10" idx="1"/>
            <a:endCxn id="14" idx="5"/>
          </p:cNvCxnSpPr>
          <p:nvPr/>
        </p:nvCxnSpPr>
        <p:spPr bwMode="gray">
          <a:xfrm flipH="1" flipV="1">
            <a:off x="9074832" y="1732106"/>
            <a:ext cx="87650" cy="25769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2A3720F-5ED4-48D8-91F5-6765E63C7D39}"/>
              </a:ext>
            </a:extLst>
          </p:cNvPr>
          <p:cNvSpPr/>
          <p:nvPr/>
        </p:nvSpPr>
        <p:spPr bwMode="gray">
          <a:xfrm>
            <a:off x="9008934" y="2545910"/>
            <a:ext cx="173301" cy="161925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90D2A5-5A55-4C57-A9D2-85F99F823CBE}"/>
              </a:ext>
            </a:extLst>
          </p:cNvPr>
          <p:cNvCxnSpPr>
            <a:cxnSpLocks/>
            <a:stCxn id="10" idx="4"/>
            <a:endCxn id="20" idx="7"/>
          </p:cNvCxnSpPr>
          <p:nvPr/>
        </p:nvCxnSpPr>
        <p:spPr bwMode="gray">
          <a:xfrm flipH="1">
            <a:off x="9156856" y="2238374"/>
            <a:ext cx="128168" cy="331249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81803B7-6D93-478F-84C5-7F0192026F1C}"/>
              </a:ext>
            </a:extLst>
          </p:cNvPr>
          <p:cNvSpPr/>
          <p:nvPr/>
        </p:nvSpPr>
        <p:spPr bwMode="gray">
          <a:xfrm>
            <a:off x="8686077" y="2383985"/>
            <a:ext cx="173301" cy="161925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A48F35F-7F47-4B55-AD41-F91AB7D55E88}"/>
              </a:ext>
            </a:extLst>
          </p:cNvPr>
          <p:cNvCxnSpPr>
            <a:cxnSpLocks/>
            <a:stCxn id="10" idx="3"/>
            <a:endCxn id="27" idx="7"/>
          </p:cNvCxnSpPr>
          <p:nvPr/>
        </p:nvCxnSpPr>
        <p:spPr bwMode="gray">
          <a:xfrm flipH="1">
            <a:off x="8833999" y="2195725"/>
            <a:ext cx="328483" cy="21197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0613E242-A534-46A9-950B-D20BF3CE2C53}"/>
              </a:ext>
            </a:extLst>
          </p:cNvPr>
          <p:cNvSpPr/>
          <p:nvPr/>
        </p:nvSpPr>
        <p:spPr bwMode="gray">
          <a:xfrm>
            <a:off x="9430310" y="2488660"/>
            <a:ext cx="173301" cy="161925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C7BA343-284A-438C-8532-6F7E0096BCA2}"/>
              </a:ext>
            </a:extLst>
          </p:cNvPr>
          <p:cNvCxnSpPr>
            <a:cxnSpLocks/>
            <a:endCxn id="30" idx="0"/>
          </p:cNvCxnSpPr>
          <p:nvPr/>
        </p:nvCxnSpPr>
        <p:spPr bwMode="gray">
          <a:xfrm>
            <a:off x="9387460" y="2225661"/>
            <a:ext cx="129501" cy="262999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FD04217F-FBF1-42BE-AC6A-A58B18416B7B}"/>
              </a:ext>
            </a:extLst>
          </p:cNvPr>
          <p:cNvSpPr/>
          <p:nvPr/>
        </p:nvSpPr>
        <p:spPr bwMode="gray">
          <a:xfrm>
            <a:off x="10657466" y="2531309"/>
            <a:ext cx="173301" cy="161925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EF76DF-6E7A-4631-88AE-01C205B95935}"/>
              </a:ext>
            </a:extLst>
          </p:cNvPr>
          <p:cNvCxnSpPr>
            <a:cxnSpLocks/>
            <a:stCxn id="11" idx="4"/>
            <a:endCxn id="33" idx="0"/>
          </p:cNvCxnSpPr>
          <p:nvPr/>
        </p:nvCxnSpPr>
        <p:spPr bwMode="gray">
          <a:xfrm>
            <a:off x="10466124" y="2238374"/>
            <a:ext cx="277993" cy="292935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CFF0DF-9429-449F-9828-9050D716981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 bwMode="gray">
          <a:xfrm>
            <a:off x="9458325" y="2092761"/>
            <a:ext cx="83449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4B5273C-4D8E-4F34-8C7F-6782FBA78C6B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 bwMode="gray">
          <a:xfrm>
            <a:off x="10639425" y="2092761"/>
            <a:ext cx="71807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93398811-DC0A-417E-B9A8-8D2C3AFCE8BA}"/>
              </a:ext>
            </a:extLst>
          </p:cNvPr>
          <p:cNvSpPr/>
          <p:nvPr/>
        </p:nvSpPr>
        <p:spPr bwMode="gray">
          <a:xfrm>
            <a:off x="9654648" y="1745120"/>
            <a:ext cx="173301" cy="161925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C70A68-D9BB-4B63-BDE6-7AEB13B15BBC}"/>
              </a:ext>
            </a:extLst>
          </p:cNvPr>
          <p:cNvCxnSpPr>
            <a:cxnSpLocks/>
            <a:stCxn id="10" idx="7"/>
            <a:endCxn id="44" idx="2"/>
          </p:cNvCxnSpPr>
          <p:nvPr/>
        </p:nvCxnSpPr>
        <p:spPr bwMode="gray">
          <a:xfrm flipV="1">
            <a:off x="9407566" y="1826083"/>
            <a:ext cx="247082" cy="16371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9F99D9D-5407-4A2C-B623-7CFB763FFFCE}"/>
              </a:ext>
            </a:extLst>
          </p:cNvPr>
          <p:cNvCxnSpPr>
            <a:cxnSpLocks/>
            <a:stCxn id="44" idx="6"/>
            <a:endCxn id="11" idx="1"/>
          </p:cNvCxnSpPr>
          <p:nvPr/>
        </p:nvCxnSpPr>
        <p:spPr bwMode="gray">
          <a:xfrm>
            <a:off x="9827949" y="1826083"/>
            <a:ext cx="515633" cy="16371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8C364D8-6183-473D-B4F9-1C2EB8A47711}"/>
              </a:ext>
            </a:extLst>
          </p:cNvPr>
          <p:cNvSpPr/>
          <p:nvPr/>
        </p:nvSpPr>
        <p:spPr bwMode="gray">
          <a:xfrm>
            <a:off x="9999114" y="1349222"/>
            <a:ext cx="173301" cy="16192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8A8B6FD-5986-4A94-835C-919390BB6DE3}"/>
              </a:ext>
            </a:extLst>
          </p:cNvPr>
          <p:cNvSpPr/>
          <p:nvPr/>
        </p:nvSpPr>
        <p:spPr bwMode="gray">
          <a:xfrm>
            <a:off x="10455389" y="1510449"/>
            <a:ext cx="173301" cy="16192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D34F3B5-F44E-46D5-8865-DE1F2175F5BB}"/>
              </a:ext>
            </a:extLst>
          </p:cNvPr>
          <p:cNvSpPr/>
          <p:nvPr/>
        </p:nvSpPr>
        <p:spPr bwMode="gray">
          <a:xfrm>
            <a:off x="11122524" y="1536912"/>
            <a:ext cx="173301" cy="161925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DBC2234-E32F-4CC3-9A63-53CE214A4C28}"/>
              </a:ext>
            </a:extLst>
          </p:cNvPr>
          <p:cNvSpPr/>
          <p:nvPr/>
        </p:nvSpPr>
        <p:spPr bwMode="gray">
          <a:xfrm>
            <a:off x="10867571" y="1841041"/>
            <a:ext cx="173301" cy="16192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47D9E21-7310-47B1-B0A1-F459AF2195BF}"/>
              </a:ext>
            </a:extLst>
          </p:cNvPr>
          <p:cNvSpPr/>
          <p:nvPr/>
        </p:nvSpPr>
        <p:spPr bwMode="gray">
          <a:xfrm>
            <a:off x="11421338" y="2484960"/>
            <a:ext cx="173301" cy="161925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AEC0F82-D2E1-4BA4-BDE3-166C080CF8B9}"/>
              </a:ext>
            </a:extLst>
          </p:cNvPr>
          <p:cNvSpPr/>
          <p:nvPr/>
        </p:nvSpPr>
        <p:spPr bwMode="gray">
          <a:xfrm>
            <a:off x="11540330" y="1281112"/>
            <a:ext cx="173301" cy="161925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54FCD7-4F0C-4D30-BF95-D1842823DA62}"/>
              </a:ext>
            </a:extLst>
          </p:cNvPr>
          <p:cNvSpPr/>
          <p:nvPr/>
        </p:nvSpPr>
        <p:spPr bwMode="gray">
          <a:xfrm>
            <a:off x="11712404" y="1583195"/>
            <a:ext cx="173301" cy="161925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178C1E7-8E98-4EB2-8520-84BE4EBC9C41}"/>
              </a:ext>
            </a:extLst>
          </p:cNvPr>
          <p:cNvSpPr/>
          <p:nvPr/>
        </p:nvSpPr>
        <p:spPr bwMode="gray">
          <a:xfrm>
            <a:off x="11804253" y="2363517"/>
            <a:ext cx="173301" cy="161925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48EB50-317C-4383-966C-B7D01C497F8E}"/>
              </a:ext>
            </a:extLst>
          </p:cNvPr>
          <p:cNvSpPr/>
          <p:nvPr/>
        </p:nvSpPr>
        <p:spPr bwMode="gray">
          <a:xfrm>
            <a:off x="11096736" y="2834085"/>
            <a:ext cx="173301" cy="161925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B842D60-D283-4AED-841A-F7C39326FF6B}"/>
              </a:ext>
            </a:extLst>
          </p:cNvPr>
          <p:cNvCxnSpPr>
            <a:cxnSpLocks/>
            <a:stCxn id="52" idx="4"/>
            <a:endCxn id="11" idx="0"/>
          </p:cNvCxnSpPr>
          <p:nvPr/>
        </p:nvCxnSpPr>
        <p:spPr bwMode="gray">
          <a:xfrm flipH="1">
            <a:off x="10466124" y="1672374"/>
            <a:ext cx="75916" cy="27477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448E7F9-DC02-4452-9B31-C86C828A2406}"/>
              </a:ext>
            </a:extLst>
          </p:cNvPr>
          <p:cNvCxnSpPr>
            <a:cxnSpLocks/>
            <a:stCxn id="51" idx="5"/>
            <a:endCxn id="11" idx="1"/>
          </p:cNvCxnSpPr>
          <p:nvPr/>
        </p:nvCxnSpPr>
        <p:spPr bwMode="gray">
          <a:xfrm>
            <a:off x="10147036" y="1487434"/>
            <a:ext cx="196546" cy="502362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429DC29-F068-4187-8826-8E17B575E98D}"/>
              </a:ext>
            </a:extLst>
          </p:cNvPr>
          <p:cNvCxnSpPr>
            <a:cxnSpLocks/>
            <a:stCxn id="53" idx="4"/>
            <a:endCxn id="12" idx="1"/>
          </p:cNvCxnSpPr>
          <p:nvPr/>
        </p:nvCxnSpPr>
        <p:spPr bwMode="gray">
          <a:xfrm>
            <a:off x="11209175" y="1698837"/>
            <a:ext cx="199088" cy="290959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0B2F10C-C251-4D4C-89CB-E2BA65DF1F67}"/>
              </a:ext>
            </a:extLst>
          </p:cNvPr>
          <p:cNvCxnSpPr>
            <a:cxnSpLocks/>
            <a:stCxn id="56" idx="4"/>
            <a:endCxn id="12" idx="0"/>
          </p:cNvCxnSpPr>
          <p:nvPr/>
        </p:nvCxnSpPr>
        <p:spPr bwMode="gray">
          <a:xfrm flipH="1">
            <a:off x="11530805" y="1443037"/>
            <a:ext cx="96176" cy="50411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B7AAA22-F3AA-410E-9F43-A766B5319AB8}"/>
              </a:ext>
            </a:extLst>
          </p:cNvPr>
          <p:cNvCxnSpPr>
            <a:cxnSpLocks/>
            <a:stCxn id="57" idx="3"/>
            <a:endCxn id="12" idx="7"/>
          </p:cNvCxnSpPr>
          <p:nvPr/>
        </p:nvCxnSpPr>
        <p:spPr bwMode="gray">
          <a:xfrm flipH="1">
            <a:off x="11653347" y="1721407"/>
            <a:ext cx="84436" cy="268389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C79C6D6-F7E9-4F07-8D42-14F9551FF2CA}"/>
              </a:ext>
            </a:extLst>
          </p:cNvPr>
          <p:cNvCxnSpPr>
            <a:cxnSpLocks/>
            <a:stCxn id="58" idx="1"/>
            <a:endCxn id="12" idx="5"/>
          </p:cNvCxnSpPr>
          <p:nvPr/>
        </p:nvCxnSpPr>
        <p:spPr bwMode="gray">
          <a:xfrm flipH="1" flipV="1">
            <a:off x="11653347" y="2195725"/>
            <a:ext cx="176285" cy="191505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D93BABF-E811-448F-A4C7-2A5F75994085}"/>
              </a:ext>
            </a:extLst>
          </p:cNvPr>
          <p:cNvCxnSpPr>
            <a:cxnSpLocks/>
            <a:stCxn id="55" idx="0"/>
            <a:endCxn id="12" idx="4"/>
          </p:cNvCxnSpPr>
          <p:nvPr/>
        </p:nvCxnSpPr>
        <p:spPr bwMode="gray">
          <a:xfrm flipV="1">
            <a:off x="11507989" y="2238374"/>
            <a:ext cx="22816" cy="246586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9CCFF10-1866-4018-B51F-BF04A2C6E1A0}"/>
              </a:ext>
            </a:extLst>
          </p:cNvPr>
          <p:cNvCxnSpPr>
            <a:cxnSpLocks/>
            <a:stCxn id="59" idx="0"/>
            <a:endCxn id="12" idx="3"/>
          </p:cNvCxnSpPr>
          <p:nvPr/>
        </p:nvCxnSpPr>
        <p:spPr bwMode="gray">
          <a:xfrm flipV="1">
            <a:off x="11183387" y="2195725"/>
            <a:ext cx="224876" cy="63836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905F1FD-99CF-4FC6-B038-15D0A6D0E30A}"/>
              </a:ext>
            </a:extLst>
          </p:cNvPr>
          <p:cNvCxnSpPr>
            <a:cxnSpLocks/>
            <a:stCxn id="54" idx="2"/>
            <a:endCxn id="11" idx="7"/>
          </p:cNvCxnSpPr>
          <p:nvPr/>
        </p:nvCxnSpPr>
        <p:spPr bwMode="gray">
          <a:xfrm flipH="1">
            <a:off x="10588666" y="1922004"/>
            <a:ext cx="278905" cy="67792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C459E84-C9D5-4621-8FF8-A4EEEC21F9A0}"/>
              </a:ext>
            </a:extLst>
          </p:cNvPr>
          <p:cNvCxnSpPr>
            <a:cxnSpLocks/>
            <a:stCxn id="12" idx="1"/>
            <a:endCxn id="54" idx="7"/>
          </p:cNvCxnSpPr>
          <p:nvPr/>
        </p:nvCxnSpPr>
        <p:spPr bwMode="gray">
          <a:xfrm flipH="1" flipV="1">
            <a:off x="11015493" y="1864754"/>
            <a:ext cx="392770" cy="125042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2823EEE-1140-4D3A-8966-C2F02125C637}"/>
              </a:ext>
            </a:extLst>
          </p:cNvPr>
          <p:cNvCxnSpPr>
            <a:cxnSpLocks/>
            <a:stCxn id="55" idx="3"/>
            <a:endCxn id="59" idx="6"/>
          </p:cNvCxnSpPr>
          <p:nvPr/>
        </p:nvCxnSpPr>
        <p:spPr bwMode="gray">
          <a:xfrm flipH="1">
            <a:off x="11270037" y="2623172"/>
            <a:ext cx="176680" cy="291876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802BBCB-EE98-4940-B56A-2A4AFBD12176}"/>
              </a:ext>
            </a:extLst>
          </p:cNvPr>
          <p:cNvCxnSpPr>
            <a:cxnSpLocks/>
            <a:stCxn id="13" idx="6"/>
            <a:endCxn id="51" idx="2"/>
          </p:cNvCxnSpPr>
          <p:nvPr/>
        </p:nvCxnSpPr>
        <p:spPr bwMode="gray">
          <a:xfrm flipV="1">
            <a:off x="9458325" y="1430185"/>
            <a:ext cx="540789" cy="1285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79097AC-79A8-4F42-8EF2-4BC9C3F18D3D}"/>
              </a:ext>
            </a:extLst>
          </p:cNvPr>
          <p:cNvCxnSpPr>
            <a:cxnSpLocks/>
            <a:stCxn id="56" idx="2"/>
            <a:endCxn id="52" idx="7"/>
          </p:cNvCxnSpPr>
          <p:nvPr/>
        </p:nvCxnSpPr>
        <p:spPr bwMode="gray">
          <a:xfrm flipH="1">
            <a:off x="10603311" y="1362075"/>
            <a:ext cx="937019" cy="172087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4C12AE6-CBBB-4AE1-B4D9-74519393A46B}"/>
              </a:ext>
            </a:extLst>
          </p:cNvPr>
          <p:cNvCxnSpPr>
            <a:cxnSpLocks/>
            <a:stCxn id="53" idx="7"/>
            <a:endCxn id="56" idx="3"/>
          </p:cNvCxnSpPr>
          <p:nvPr/>
        </p:nvCxnSpPr>
        <p:spPr bwMode="gray">
          <a:xfrm flipV="1">
            <a:off x="11270446" y="1419324"/>
            <a:ext cx="295263" cy="141301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9A1DAF4-EE9D-470D-B2E2-E741309BE565}"/>
              </a:ext>
            </a:extLst>
          </p:cNvPr>
          <p:cNvCxnSpPr>
            <a:cxnSpLocks/>
            <a:stCxn id="20" idx="6"/>
            <a:endCxn id="30" idx="2"/>
          </p:cNvCxnSpPr>
          <p:nvPr/>
        </p:nvCxnSpPr>
        <p:spPr bwMode="gray">
          <a:xfrm flipV="1">
            <a:off x="9182235" y="2569623"/>
            <a:ext cx="248075" cy="5725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3E451C8-BC5B-41EE-9465-2C25C14FA75E}"/>
              </a:ext>
            </a:extLst>
          </p:cNvPr>
          <p:cNvCxnSpPr>
            <a:cxnSpLocks/>
            <a:stCxn id="10" idx="5"/>
            <a:endCxn id="33" idx="2"/>
          </p:cNvCxnSpPr>
          <p:nvPr/>
        </p:nvCxnSpPr>
        <p:spPr bwMode="gray">
          <a:xfrm>
            <a:off x="9407566" y="2195725"/>
            <a:ext cx="1249900" cy="416547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B5CF22B-AEE1-46E5-B6BC-FD76E0F51F35}"/>
              </a:ext>
            </a:extLst>
          </p:cNvPr>
          <p:cNvCxnSpPr>
            <a:cxnSpLocks/>
            <a:stCxn id="33" idx="7"/>
            <a:endCxn id="12" idx="3"/>
          </p:cNvCxnSpPr>
          <p:nvPr/>
        </p:nvCxnSpPr>
        <p:spPr bwMode="gray">
          <a:xfrm flipV="1">
            <a:off x="10805388" y="2195725"/>
            <a:ext cx="602875" cy="359297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FFE18EAE-5C13-444B-9633-F05389007A6C}"/>
              </a:ext>
            </a:extLst>
          </p:cNvPr>
          <p:cNvSpPr txBox="1"/>
          <p:nvPr/>
        </p:nvSpPr>
        <p:spPr bwMode="gray">
          <a:xfrm>
            <a:off x="9220940" y="3151395"/>
            <a:ext cx="237385" cy="3411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</a:t>
            </a:r>
            <a:r>
              <a:rPr lang="en-US" baseline="-25000" dirty="0"/>
              <a:t>1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C602CAE5-0632-400B-A71C-1D89575EB0FB}"/>
              </a:ext>
            </a:extLst>
          </p:cNvPr>
          <p:cNvCxnSpPr>
            <a:cxnSpLocks/>
          </p:cNvCxnSpPr>
          <p:nvPr/>
        </p:nvCxnSpPr>
        <p:spPr bwMode="gray">
          <a:xfrm>
            <a:off x="8915400" y="3140340"/>
            <a:ext cx="3136887" cy="1401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C7BE111D-1FD3-4136-8DB8-FEE127155FBD}"/>
              </a:ext>
            </a:extLst>
          </p:cNvPr>
          <p:cNvSpPr txBox="1"/>
          <p:nvPr/>
        </p:nvSpPr>
        <p:spPr bwMode="gray">
          <a:xfrm>
            <a:off x="10351281" y="3183780"/>
            <a:ext cx="237385" cy="3411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</a:t>
            </a:r>
            <a:r>
              <a:rPr lang="en-US" baseline="-25000" dirty="0"/>
              <a:t>2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3E0026E-091E-4F18-9229-831E75DE812E}"/>
              </a:ext>
            </a:extLst>
          </p:cNvPr>
          <p:cNvSpPr txBox="1"/>
          <p:nvPr/>
        </p:nvSpPr>
        <p:spPr bwMode="gray">
          <a:xfrm>
            <a:off x="11508287" y="3213562"/>
            <a:ext cx="237385" cy="3411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</a:t>
            </a:r>
            <a:r>
              <a:rPr lang="en-US" baseline="-25000" dirty="0"/>
              <a:t>3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B3A60EB-53FA-414B-A593-157BD65479B1}"/>
              </a:ext>
            </a:extLst>
          </p:cNvPr>
          <p:cNvSpPr txBox="1"/>
          <p:nvPr/>
        </p:nvSpPr>
        <p:spPr bwMode="gray">
          <a:xfrm>
            <a:off x="9733189" y="3555262"/>
            <a:ext cx="237385" cy="3411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dirty="0"/>
              <a:t>t</a:t>
            </a:r>
            <a:r>
              <a:rPr lang="en-US" baseline="-25000" dirty="0"/>
              <a:t>i+1</a:t>
            </a:r>
            <a:r>
              <a:rPr lang="en-US" dirty="0"/>
              <a:t> =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+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endParaRPr lang="en-US" baseline="-25000" dirty="0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36597125-D34F-4498-B37B-FEAB5561629C}"/>
              </a:ext>
            </a:extLst>
          </p:cNvPr>
          <p:cNvCxnSpPr/>
          <p:nvPr/>
        </p:nvCxnSpPr>
        <p:spPr bwMode="gray">
          <a:xfrm>
            <a:off x="9008934" y="1281112"/>
            <a:ext cx="212006" cy="8096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108C94E-6707-4B02-9857-7EFFAC01D1BB}"/>
              </a:ext>
            </a:extLst>
          </p:cNvPr>
          <p:cNvCxnSpPr/>
          <p:nvPr/>
        </p:nvCxnSpPr>
        <p:spPr bwMode="gray">
          <a:xfrm>
            <a:off x="9741364" y="1242440"/>
            <a:ext cx="212006" cy="8096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A15C299D-5969-48C9-8756-0E48AAACA494}"/>
              </a:ext>
            </a:extLst>
          </p:cNvPr>
          <p:cNvCxnSpPr>
            <a:cxnSpLocks/>
          </p:cNvCxnSpPr>
          <p:nvPr/>
        </p:nvCxnSpPr>
        <p:spPr bwMode="gray">
          <a:xfrm flipV="1">
            <a:off x="10396031" y="2717407"/>
            <a:ext cx="243394" cy="809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8A300078-0C8C-4F4D-980C-37B080CDB21B}"/>
              </a:ext>
            </a:extLst>
          </p:cNvPr>
          <p:cNvSpPr txBox="1"/>
          <p:nvPr/>
        </p:nvSpPr>
        <p:spPr bwMode="gray">
          <a:xfrm>
            <a:off x="9013449" y="4119111"/>
            <a:ext cx="30388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Empirically identifying a cascade phenomenon from a sequence of events is not obvious. Discrete time steps is one possible rule.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10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8C16-0963-4982-A77C-541A9668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Cascade size (nodes) and virality (Wiener index)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CDCC1-C8DF-4D63-B7FB-4CB921194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329831-9D67-4B0D-B750-59B51FB67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0" y="888205"/>
            <a:ext cx="3384755" cy="1420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E33441-3232-4FBA-B611-CDECA6E45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270" y="1294259"/>
            <a:ext cx="4466730" cy="37604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AD3ECC-9619-430D-9F17-F23FC3476B32}"/>
              </a:ext>
            </a:extLst>
          </p:cNvPr>
          <p:cNvSpPr txBox="1"/>
          <p:nvPr/>
        </p:nvSpPr>
        <p:spPr bwMode="gray">
          <a:xfrm>
            <a:off x="339580" y="2423967"/>
            <a:ext cx="3214747" cy="11329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latin typeface="+mj-lt"/>
              </a:rPr>
              <a:t>Wiener index (or s</a:t>
            </a:r>
            <a:r>
              <a:rPr lang="en-US" sz="1400" b="0" i="0" u="none" strike="noStrike" baseline="0" dirty="0">
                <a:latin typeface="+mj-lt"/>
              </a:rPr>
              <a:t>tructural virality) </a:t>
            </a:r>
            <a:r>
              <a:rPr lang="en-US" sz="1400" dirty="0">
                <a:latin typeface="+mj-lt"/>
              </a:rPr>
              <a:t>v(T) is</a:t>
            </a:r>
            <a:r>
              <a:rPr lang="en-US" sz="1400" b="0" i="0" u="none" strike="noStrike" baseline="0" dirty="0">
                <a:latin typeface="+mj-lt"/>
              </a:rPr>
              <a:t> the average distance between all pairs of nodes in a diffusion tree T ; that is, for n&gt;1 nodes,</a:t>
            </a:r>
            <a:endParaRPr lang="en-US" sz="1400" dirty="0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A89C87-3819-4657-92BB-25D5E223C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83" y="3634352"/>
            <a:ext cx="2315189" cy="7190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D571B6-B2F6-4D9F-9A1D-93A19B9A81F5}"/>
              </a:ext>
            </a:extLst>
          </p:cNvPr>
          <p:cNvSpPr txBox="1"/>
          <p:nvPr/>
        </p:nvSpPr>
        <p:spPr bwMode="gray">
          <a:xfrm>
            <a:off x="578652" y="4523306"/>
            <a:ext cx="23151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+mj-lt"/>
              </a:rPr>
              <a:t>length of the shortest path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DB60C-BC53-4806-BCD7-F7C7EC0AE7A6}"/>
              </a:ext>
            </a:extLst>
          </p:cNvPr>
          <p:cNvCxnSpPr/>
          <p:nvPr/>
        </p:nvCxnSpPr>
        <p:spPr bwMode="gray">
          <a:xfrm>
            <a:off x="2289975" y="4111074"/>
            <a:ext cx="0" cy="41223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1393B7D-04D3-4A71-AC77-85720932877E}"/>
              </a:ext>
            </a:extLst>
          </p:cNvPr>
          <p:cNvSpPr txBox="1"/>
          <p:nvPr/>
        </p:nvSpPr>
        <p:spPr bwMode="gray">
          <a:xfrm>
            <a:off x="7895644" y="5041853"/>
            <a:ext cx="42963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+mj-lt"/>
              </a:rPr>
              <a:t>Figure 9: Shallow initial cascade structures are indicative of larger cascades</a:t>
            </a:r>
            <a:endParaRPr lang="en-US" sz="14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2F6393-2FCB-4A6B-9DFC-3C78756BCDC9}"/>
              </a:ext>
            </a:extLst>
          </p:cNvPr>
          <p:cNvSpPr txBox="1"/>
          <p:nvPr/>
        </p:nvSpPr>
        <p:spPr bwMode="gray">
          <a:xfrm>
            <a:off x="0" y="6531892"/>
            <a:ext cx="6245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Sources: [Cheng et al 2014] [Goel et al. 2016]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5DD240-0B74-455C-9DB0-413601F9877C}"/>
              </a:ext>
            </a:extLst>
          </p:cNvPr>
          <p:cNvSpPr txBox="1"/>
          <p:nvPr/>
        </p:nvSpPr>
        <p:spPr bwMode="gray">
          <a:xfrm>
            <a:off x="3221589" y="5786615"/>
            <a:ext cx="496030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+mj-lt"/>
              </a:rPr>
              <a:t>Figure 8: The mean structural virality (Wiener index) increases with </a:t>
            </a:r>
            <a:r>
              <a:rPr lang="en-US" sz="1400" b="0" i="0" u="none" strike="noStrike" baseline="0">
                <a:latin typeface="+mj-lt"/>
              </a:rPr>
              <a:t>cascade size, but it </a:t>
            </a:r>
            <a:r>
              <a:rPr lang="en-US" sz="1400" b="0" i="0" u="none" strike="noStrike" baseline="0" dirty="0">
                <a:latin typeface="+mj-lt"/>
              </a:rPr>
              <a:t>is significantly higher for user cascades.</a:t>
            </a:r>
            <a:endParaRPr lang="en-US" sz="1400" dirty="0">
              <a:latin typeface="+mj-lt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4EDB4B0-8AE1-443B-A5F4-8D03E94B6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589" y="3537865"/>
            <a:ext cx="4574111" cy="22895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C440826-0488-445D-B72D-DA74FF45D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073" y="849601"/>
            <a:ext cx="3959145" cy="15587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C2F5D5C-3C4F-4431-9B58-4FFDB72CCB90}"/>
              </a:ext>
            </a:extLst>
          </p:cNvPr>
          <p:cNvSpPr txBox="1"/>
          <p:nvPr/>
        </p:nvSpPr>
        <p:spPr bwMode="gray">
          <a:xfrm>
            <a:off x="3529073" y="2401924"/>
            <a:ext cx="4167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Figure 2: The complementary cumulative distribution (CCDF) of cascade size (left) and structural virality measured by using the</a:t>
            </a:r>
            <a:r>
              <a:rPr lang="en-US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"/>
              </a:rPr>
              <a:t>Wiener index (right).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0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EFA1-FF5E-4E80-904E-E86607A9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 of a Cascade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0BFAFD-A89B-45E8-8BCE-407AF6060B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925022"/>
                <a:ext cx="11473384" cy="559281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Take an environment with states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and true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Each set of individuals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receives a private information (or signal)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∈ {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informative in a sense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&gt;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Agents have same signal precision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After receiving the signal, each agent </a:t>
                </a:r>
                <a:r>
                  <a:rPr lang="en-US" i="1" dirty="0"/>
                  <a:t>I</a:t>
                </a:r>
                <a:r>
                  <a:rPr lang="en-US" dirty="0"/>
                  <a:t> makes a decision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either </a:t>
                </a:r>
                <a:r>
                  <a:rPr lang="en-US" i="1" dirty="0"/>
                  <a:t>A</a:t>
                </a:r>
                <a:r>
                  <a:rPr lang="en-US" dirty="0"/>
                  <a:t> or </a:t>
                </a:r>
                <a:r>
                  <a:rPr lang="en-US" i="1" dirty="0"/>
                  <a:t>B</a:t>
                </a:r>
                <a:r>
                  <a:rPr lang="en-US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choice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, agent receives a payoff (reward), otherwise not (if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Each individual receives their signal in an exogenously determined order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Each individual also observes the history of choices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Each state has a prior (common-knowledge)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)=1−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Individuals update their beliefs via the Bayes' rule: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0BFAFD-A89B-45E8-8BCE-407AF6060B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925022"/>
                <a:ext cx="11473384" cy="5592813"/>
              </a:xfrm>
              <a:blipFill>
                <a:blip r:embed="rId2"/>
                <a:stretch>
                  <a:fillRect l="-1168" t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6C73-0A1C-4E7C-9823-FD09B079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BB7AAD-A789-494F-BD59-E0ABF9A26208}"/>
                  </a:ext>
                </a:extLst>
              </p:cNvPr>
              <p:cNvSpPr txBox="1"/>
              <p:nvPr/>
            </p:nvSpPr>
            <p:spPr bwMode="gray">
              <a:xfrm>
                <a:off x="-471114" y="5723353"/>
                <a:ext cx="6245748" cy="679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BB7AAD-A789-494F-BD59-E0ABF9A26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-471114" y="5723353"/>
                <a:ext cx="6245748" cy="6790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495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Decision-Based Cascading Models</a:t>
            </a:r>
          </a:p>
        </p:txBody>
      </p:sp>
    </p:spTree>
    <p:extLst>
      <p:ext uri="{BB962C8B-B14F-4D97-AF65-F5344CB8AC3E}">
        <p14:creationId xmlns:p14="http://schemas.microsoft.com/office/powerpoint/2010/main" val="1097655044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1E292-BD08-4311-A0E8-EA12C8575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Cascades –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D9035-3222-470C-8EDB-89B5854DA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931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DA0F5-8651-4E4B-A509-7FB683D60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0248F-B3EA-48E0-9970-DBB3177BE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180" y="3144645"/>
            <a:ext cx="3805573" cy="2033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7444E-9901-40E7-90BC-249E20A9B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446" y="4664509"/>
            <a:ext cx="3423981" cy="2060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4D0F01-9BBE-4CCB-9FB6-A158B5411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359" y="1898950"/>
            <a:ext cx="1790700" cy="638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1DF889-A33B-4373-893C-AE1342389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060" y="3680972"/>
            <a:ext cx="4696597" cy="2755182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5AFA1CA-7899-406B-AF4F-BBD42908C759}"/>
              </a:ext>
            </a:extLst>
          </p:cNvPr>
          <p:cNvCxnSpPr>
            <a:stCxn id="8" idx="0"/>
            <a:endCxn id="12" idx="0"/>
          </p:cNvCxnSpPr>
          <p:nvPr/>
        </p:nvCxnSpPr>
        <p:spPr bwMode="gray">
          <a:xfrm rot="16200000" flipV="1">
            <a:off x="4805130" y="1988202"/>
            <a:ext cx="983537" cy="4369078"/>
          </a:xfrm>
          <a:prstGeom prst="bentConnector3">
            <a:avLst>
              <a:gd name="adj1" fmla="val 123243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6AB4CEB-0745-4F42-A893-AAD5AC0CC3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534" y="644128"/>
            <a:ext cx="4635845" cy="3355469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146C25F-4741-4567-BEFB-3DC0DF1BB6C2}"/>
              </a:ext>
            </a:extLst>
          </p:cNvPr>
          <p:cNvCxnSpPr>
            <a:cxnSpLocks/>
            <a:stCxn id="12" idx="1"/>
            <a:endCxn id="16" idx="1"/>
          </p:cNvCxnSpPr>
          <p:nvPr/>
        </p:nvCxnSpPr>
        <p:spPr bwMode="gray">
          <a:xfrm rot="10800000" flipH="1">
            <a:off x="764060" y="2321863"/>
            <a:ext cx="5408474" cy="2736700"/>
          </a:xfrm>
          <a:prstGeom prst="bentConnector3">
            <a:avLst>
              <a:gd name="adj1" fmla="val -4227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09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3DB08-0C42-499F-8488-CA8A7424B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Descriptive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BC711-EE04-4702-BA63-2C7488A8F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308" y="4345193"/>
            <a:ext cx="11473384" cy="1206997"/>
          </a:xfrm>
        </p:spPr>
        <p:txBody>
          <a:bodyPr/>
          <a:lstStyle/>
          <a:p>
            <a:r>
              <a:rPr lang="pt-BR" dirty="0"/>
              <a:t>Different nets </a:t>
            </a:r>
            <a:r>
              <a:rPr lang="pt-BR" dirty="0" err="1"/>
              <a:t>diff</a:t>
            </a:r>
            <a:r>
              <a:rPr lang="pt-BR" dirty="0"/>
              <a:t> </a:t>
            </a:r>
            <a:r>
              <a:rPr lang="pt-BR" dirty="0" err="1"/>
              <a:t>activation</a:t>
            </a:r>
            <a:r>
              <a:rPr lang="pt-BR" dirty="0"/>
              <a:t> </a:t>
            </a:r>
            <a:r>
              <a:rPr lang="pt-BR" dirty="0" err="1"/>
              <a:t>patterns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B7585-B138-430B-A958-C90C49EE6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95496C-B5EF-4ECE-BF01-5A817D608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8" y="144001"/>
            <a:ext cx="5162100" cy="38874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3B92B2-22CF-4D22-8DAE-4767821EE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762" y="936988"/>
            <a:ext cx="5162100" cy="373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54611"/>
      </p:ext>
    </p:extLst>
  </p:cSld>
  <p:clrMapOvr>
    <a:masterClrMapping/>
  </p:clrMapOvr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16356</TotalTime>
  <Words>3142</Words>
  <Application>Microsoft Office PowerPoint</Application>
  <PresentationFormat>Widescreen</PresentationFormat>
  <Paragraphs>439</Paragraphs>
  <Slides>34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Calibri</vt:lpstr>
      <vt:lpstr>Cambria Math</vt:lpstr>
      <vt:lpstr>NimbusRomNo9L-Regu</vt:lpstr>
      <vt:lpstr>Times New Roman</vt:lpstr>
      <vt:lpstr>Verdana</vt:lpstr>
      <vt:lpstr>Wingdings</vt:lpstr>
      <vt:lpstr>y7poi</vt:lpstr>
      <vt:lpstr>y7por</vt:lpstr>
      <vt:lpstr>HPI PPT-Template</vt:lpstr>
      <vt:lpstr>Bitmap Image</vt:lpstr>
      <vt:lpstr>Propagation Graph Neural Networks lecture-14  Course on Graph Neural Networks (Winter Term 20/21)</vt:lpstr>
      <vt:lpstr>Quick recap – Where are we now?</vt:lpstr>
      <vt:lpstr>Topics (to be done)</vt:lpstr>
      <vt:lpstr>Information Cascade Phenomenon</vt:lpstr>
      <vt:lpstr>Cascade size (nodes) and virality (Wiener index)</vt:lpstr>
      <vt:lpstr>Formal definition of a Cascade</vt:lpstr>
      <vt:lpstr>Decision-Based Cascading Models</vt:lpstr>
      <vt:lpstr>Cascades – Definitions</vt:lpstr>
      <vt:lpstr>Descriptive</vt:lpstr>
      <vt:lpstr>How to start (or prevent) a cascade?</vt:lpstr>
      <vt:lpstr>Propagation as Decision Making </vt:lpstr>
      <vt:lpstr>Example</vt:lpstr>
      <vt:lpstr>PowerPoint Presentation</vt:lpstr>
      <vt:lpstr>Generalized Decision Model</vt:lpstr>
      <vt:lpstr>Generalized Decision Model</vt:lpstr>
      <vt:lpstr>PowerPoint Presentation</vt:lpstr>
      <vt:lpstr>Probabilistic Cascading Models</vt:lpstr>
      <vt:lpstr>PowerPoint Presentation</vt:lpstr>
      <vt:lpstr>SIR model</vt:lpstr>
      <vt:lpstr>SEIZ model</vt:lpstr>
      <vt:lpstr>SIS model</vt:lpstr>
      <vt:lpstr>PowerPoint Presentation</vt:lpstr>
      <vt:lpstr>Independent Cascade model [Kempel, Kleinber, Tardos 2003]</vt:lpstr>
      <vt:lpstr>Greedy approach</vt:lpstr>
      <vt:lpstr>Sketch approach</vt:lpstr>
      <vt:lpstr>Failure Cascades in Power Grids</vt:lpstr>
      <vt:lpstr>Cascade Failures in Electrical Communication Networks (ECN) [wang 2019]</vt:lpstr>
      <vt:lpstr>Dynamic Power Flow Algorithm</vt:lpstr>
      <vt:lpstr>Influence Maximization Models</vt:lpstr>
      <vt:lpstr>Robustness to Time Delays</vt:lpstr>
      <vt:lpstr>My reading wish-list on Influence maximization</vt:lpstr>
      <vt:lpstr>Outbreak Detection Models</vt:lpstr>
      <vt:lpstr>Final Presentations of GNN projects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Evolution Networks lecture-9  Course on Graph Neural Networks (Winter Term 20/21)</dc:title>
  <dc:creator>Christian Adriano</dc:creator>
  <cp:lastModifiedBy>Christian Adriano</cp:lastModifiedBy>
  <cp:revision>709</cp:revision>
  <dcterms:created xsi:type="dcterms:W3CDTF">2020-12-16T15:45:57Z</dcterms:created>
  <dcterms:modified xsi:type="dcterms:W3CDTF">2021-03-09T22:21:00Z</dcterms:modified>
</cp:coreProperties>
</file>